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4" r:id="rId7"/>
    <p:sldId id="260" r:id="rId8"/>
    <p:sldId id="261" r:id="rId9"/>
    <p:sldId id="262" r:id="rId10"/>
    <p:sldId id="266" r:id="rId11"/>
    <p:sldId id="263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pt-A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4" d="100"/>
          <a:sy n="54" d="100"/>
        </p:scale>
        <p:origin x="3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1D6E0D-67BA-E608-DB04-495F8F4C98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92BD129-6FC0-6CF1-3C29-AC527429FD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pt-AO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B8074C-2222-E5F5-C9CB-A24DD07FB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B7303F5-F651-B742-7656-D3C17669F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B4C11C-A643-3E25-1CD3-8528D3446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2886958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75C096-64AA-E8C8-8D50-CA6B6AE48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1E56D47-727F-5648-B8DF-871C62EE69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AO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351571-800E-D33A-6E13-A4E7ADB62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3C84B6-35F6-1C6E-070F-1329DA97A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531F13-A144-D10C-C35B-7F3FC0D49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72308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6EACA2C-164D-D3F9-C63F-46CAE49F9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E630C30-7419-D101-70E1-E0D846AFD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AO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151EBF-9C4C-62B4-10A3-8CA4F68C3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03B350-0984-4F8C-3DDD-A8DA52CA0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38DD22-663A-D525-3A07-34083085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2689764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3EB41D-82C3-493D-834D-19E37FEBF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11DFAD-59DE-3E6E-4ABB-4B95AE76A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AO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3C8CDF-D3E8-3091-AF55-4E97D4343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3F076F-DDD3-7250-A49A-7E56C61D4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4F4B06-6AD0-2AE1-4881-43D21064A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1534457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C37277-7A4F-D82C-BF45-33CF58C14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C080FFA-F562-BC5E-0844-69115D9E6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CCCB90-F8E0-0E9A-1506-919C8859B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2E3933B-D55C-CB83-25EC-E092F8B5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B38BC4-F76A-7FE6-B53D-208B8C604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467199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1313BC-88DB-5B9C-CC1B-546850C5D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E658CA-1343-FC06-78A2-1756A6E27A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AO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CC94ACC-1CD1-3E76-EF0D-AA8B5412F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AO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C7AA29-8FA5-CD21-1014-28B9796C8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B38EA36-64F1-7CF9-B59F-3E4C51F64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AE4A6D9-78AB-CE3F-7964-27D6B0079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2336965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9AEA46-3D25-B394-DE78-32171F756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2FF8B0-FC3D-FE64-6D99-761AFE860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1831766-CCF2-2A1F-6372-61BF7F061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AO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9BF6FBF-631D-D106-369C-199F382F44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24900E-656B-B0D7-E4E4-FE332EF32B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AO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7F71678-06BE-8997-04E8-A2D0CEF7A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8504D0E-A774-7AC7-9E66-7E0C73B8C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CDB9464-C637-D2A0-44D2-721D9A147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96685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F93B18-647E-D8E7-8C5F-623E366B7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A0FEC66-B25E-A13F-0F2C-3F34497C5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6D6B665-449B-758C-A653-199FCB1AC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00FBD63-B200-5597-4F81-BFE521B5A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22508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7AD1B69-A86E-A7DE-97BB-DF0B563D5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2627697-1D80-EACD-4E3C-21B2532F7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5A3DC9D-26C5-348C-C6C4-0322B4D79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656078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B58CCB-5BF1-F11F-F358-BAE8D7073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3F3BBB-D7A5-4ADD-CAD4-10EC3802BA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AO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898E73D-E5AD-C72C-3094-879DD4B4E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16F33E1-60E5-7051-B2AB-F9613D9B4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AE7498F-6B08-5496-B442-58AD4FFB8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F5DC954-2B22-D677-827B-91F8DD632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3076052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687250-4DF3-7678-A5B3-03DE94D6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E118F7B-9307-4AF8-F23F-FAD68F80E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AO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A8610EE-6B5B-E559-D7B8-6330063F8A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CE8F391-5C5F-16B0-0EE1-F409B10D3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3B80B7A-577B-D127-8523-7D2D237AE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AO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EE78A76-433D-F119-AD08-DA0755C7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133017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CC5D376-68C9-68C5-2CF2-CA70157F7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pt-AO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A12CDBD-15DB-EDF5-D7D3-0A413E659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AO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D79324-D007-7D8C-CB30-92BF1C35AE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8F3B1-5012-4936-BDFB-2AC2E9BA5288}" type="datetimeFigureOut">
              <a:rPr lang="pt-AO" smtClean="0"/>
              <a:t>30/08/2025</a:t>
            </a:fld>
            <a:endParaRPr lang="pt-AO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2B4270-482F-44A0-EEC0-5C235D14C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AO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9827DDE-ECCB-B2FF-BA90-E01329BAFC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AB5C5-8266-4252-807C-23C5D1F773EF}" type="slidenum">
              <a:rPr lang="pt-AO" smtClean="0"/>
              <a:t>‹nº›</a:t>
            </a:fld>
            <a:endParaRPr lang="pt-AO"/>
          </a:p>
        </p:txBody>
      </p:sp>
    </p:spTree>
    <p:extLst>
      <p:ext uri="{BB962C8B-B14F-4D97-AF65-F5344CB8AC3E}">
        <p14:creationId xmlns:p14="http://schemas.microsoft.com/office/powerpoint/2010/main" val="1723787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A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venanciomartinse@gmail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1000">
              <a:schemeClr val="accent2">
                <a:lumMod val="5000"/>
                <a:lumOff val="9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9E90C70B-A3B8-4371-B2EA-6DE93A38A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4780547" cy="6858000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8973EDFD-9CB7-F545-1C28-5D2C834A6E77}"/>
              </a:ext>
            </a:extLst>
          </p:cNvPr>
          <p:cNvSpPr/>
          <p:nvPr/>
        </p:nvSpPr>
        <p:spPr>
          <a:xfrm>
            <a:off x="5289970" y="2679174"/>
            <a:ext cx="6669979" cy="1026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Mercado Yangue Serviços Digitais</a:t>
            </a:r>
            <a:endParaRPr lang="en-US" sz="385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B4FC9287-0FFB-2FEF-F15D-8D3EC0177C6D}"/>
              </a:ext>
            </a:extLst>
          </p:cNvPr>
          <p:cNvSpPr/>
          <p:nvPr/>
        </p:nvSpPr>
        <p:spPr>
          <a:xfrm>
            <a:off x="5802756" y="4848570"/>
            <a:ext cx="5627244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400" b="1" i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Praça Digital do Campo à Cidade</a:t>
            </a:r>
            <a:endParaRPr lang="en-US" sz="2400" b="1" i="1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EE17C7C-B75A-BC37-1CCA-13BE6210D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031" y="-156409"/>
            <a:ext cx="2719224" cy="271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7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2E83B6C-ECFB-D55B-ACA6-BFEE219A220D}"/>
              </a:ext>
            </a:extLst>
          </p:cNvPr>
          <p:cNvSpPr/>
          <p:nvPr/>
        </p:nvSpPr>
        <p:spPr>
          <a:xfrm>
            <a:off x="680593" y="382105"/>
            <a:ext cx="2568535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PLANO DE CRESCIMENTO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156AA77B-DC81-AB30-FB83-A5C839A82C22}"/>
              </a:ext>
            </a:extLst>
          </p:cNvPr>
          <p:cNvSpPr/>
          <p:nvPr/>
        </p:nvSpPr>
        <p:spPr>
          <a:xfrm>
            <a:off x="247456" y="1001746"/>
            <a:ext cx="9377807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Expansão e </a:t>
            </a:r>
            <a:r>
              <a:rPr lang="en-US" sz="3850" dirty="0" err="1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Escalabilidade</a:t>
            </a: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</a:p>
          <a:p>
            <a:pPr marL="0" indent="0" algn="l"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 Mercado Yangue</a:t>
            </a:r>
            <a:endParaRPr lang="en-US" sz="38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512DC87D-0832-7F28-9281-638355E75AD6}"/>
              </a:ext>
            </a:extLst>
          </p:cNvPr>
          <p:cNvSpPr/>
          <p:nvPr/>
        </p:nvSpPr>
        <p:spPr>
          <a:xfrm>
            <a:off x="247456" y="2641213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Integração com POS, Multicaixa,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eWallets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para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pagamentos flexíveis.</a:t>
            </a:r>
            <a:endParaRPr lang="en-US" sz="200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50FFD9CF-1814-4B87-2D7E-FBCF6AF84312}"/>
              </a:ext>
            </a:extLst>
          </p:cNvPr>
          <p:cNvSpPr/>
          <p:nvPr/>
        </p:nvSpPr>
        <p:spPr>
          <a:xfrm>
            <a:off x="247456" y="3907370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Parcerias com cooperativas, IDA, FADA e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outras entidades chave.</a:t>
            </a:r>
            <a:endParaRPr lang="en-US" sz="200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8848362B-0647-6CC0-F13A-D6225A1E7C2A}"/>
              </a:ext>
            </a:extLst>
          </p:cNvPr>
          <p:cNvSpPr/>
          <p:nvPr/>
        </p:nvSpPr>
        <p:spPr>
          <a:xfrm>
            <a:off x="247456" y="5173527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Tradução para línguas nacionais para maior inclusão.</a:t>
            </a:r>
            <a:endParaRPr lang="en-US" sz="2000" dirty="0"/>
          </a:p>
        </p:txBody>
      </p:sp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ED41F5A3-24C9-A44A-ACFB-07243F839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968" y="0"/>
            <a:ext cx="4203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45964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0">
            <a:extLst>
              <a:ext uri="{FF2B5EF4-FFF2-40B4-BE49-F238E27FC236}">
                <a16:creationId xmlns:a16="http://schemas.microsoft.com/office/drawing/2014/main" id="{3235F903-FD41-6F71-3CEF-BCD2D7D5362D}"/>
              </a:ext>
            </a:extLst>
          </p:cNvPr>
          <p:cNvSpPr/>
          <p:nvPr/>
        </p:nvSpPr>
        <p:spPr>
          <a:xfrm>
            <a:off x="521647" y="437994"/>
            <a:ext cx="2867025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DESAFIOS E MITIGAÇÃO</a:t>
            </a:r>
            <a:endParaRPr lang="en-US" sz="2800" dirty="0"/>
          </a:p>
        </p:txBody>
      </p:sp>
      <p:sp>
        <p:nvSpPr>
          <p:cNvPr id="24" name="Text 1">
            <a:extLst>
              <a:ext uri="{FF2B5EF4-FFF2-40B4-BE49-F238E27FC236}">
                <a16:creationId xmlns:a16="http://schemas.microsoft.com/office/drawing/2014/main" id="{5FCF7EE9-6A8B-CFBA-7427-9C97C86471A9}"/>
              </a:ext>
            </a:extLst>
          </p:cNvPr>
          <p:cNvSpPr/>
          <p:nvPr/>
        </p:nvSpPr>
        <p:spPr>
          <a:xfrm>
            <a:off x="179998" y="981910"/>
            <a:ext cx="11466195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Navegando os Obstáculos no Caminho do Sucesso</a:t>
            </a:r>
            <a:endParaRPr lang="en-US" sz="3850" dirty="0"/>
          </a:p>
        </p:txBody>
      </p:sp>
      <p:sp>
        <p:nvSpPr>
          <p:cNvPr id="25" name="Text 2">
            <a:extLst>
              <a:ext uri="{FF2B5EF4-FFF2-40B4-BE49-F238E27FC236}">
                <a16:creationId xmlns:a16="http://schemas.microsoft.com/office/drawing/2014/main" id="{726E093A-4E4E-ED81-F330-01F5838AC5AB}"/>
              </a:ext>
            </a:extLst>
          </p:cNvPr>
          <p:cNvSpPr/>
          <p:nvPr/>
        </p:nvSpPr>
        <p:spPr>
          <a:xfrm>
            <a:off x="179999" y="1863053"/>
            <a:ext cx="12954952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Reconhecemos os desafios inerentes à inovação em um mercado como o angolano, e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temos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estratégias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claras para superá-los.</a:t>
            </a:r>
            <a:endParaRPr lang="en-US" sz="2000" dirty="0"/>
          </a:p>
        </p:txBody>
      </p:sp>
      <p:sp>
        <p:nvSpPr>
          <p:cNvPr id="26" name="Shape 3">
            <a:extLst>
              <a:ext uri="{FF2B5EF4-FFF2-40B4-BE49-F238E27FC236}">
                <a16:creationId xmlns:a16="http://schemas.microsoft.com/office/drawing/2014/main" id="{ECAF387C-2820-D458-8D19-7C7E86B0C7D5}"/>
              </a:ext>
            </a:extLst>
          </p:cNvPr>
          <p:cNvSpPr/>
          <p:nvPr/>
        </p:nvSpPr>
        <p:spPr>
          <a:xfrm>
            <a:off x="179998" y="3346369"/>
            <a:ext cx="3841313" cy="3187580"/>
          </a:xfrm>
          <a:prstGeom prst="roundRect">
            <a:avLst>
              <a:gd name="adj" fmla="val 4338"/>
            </a:avLst>
          </a:prstGeom>
          <a:solidFill>
            <a:srgbClr val="FEF5E7"/>
          </a:solidFill>
          <a:ln/>
        </p:spPr>
      </p:sp>
      <p:sp>
        <p:nvSpPr>
          <p:cNvPr id="27" name="Shape 4">
            <a:extLst>
              <a:ext uri="{FF2B5EF4-FFF2-40B4-BE49-F238E27FC236}">
                <a16:creationId xmlns:a16="http://schemas.microsoft.com/office/drawing/2014/main" id="{C1D493C2-7288-530E-450B-DFD1634EC74F}"/>
              </a:ext>
            </a:extLst>
          </p:cNvPr>
          <p:cNvSpPr/>
          <p:nvPr/>
        </p:nvSpPr>
        <p:spPr>
          <a:xfrm>
            <a:off x="179998" y="3280766"/>
            <a:ext cx="3841313" cy="134183"/>
          </a:xfrm>
          <a:prstGeom prst="roundRect">
            <a:avLst>
              <a:gd name="adj" fmla="val 34360"/>
            </a:avLst>
          </a:prstGeom>
          <a:solidFill>
            <a:srgbClr val="38512F"/>
          </a:solidFill>
          <a:ln/>
        </p:spPr>
      </p:sp>
      <p:sp>
        <p:nvSpPr>
          <p:cNvPr id="28" name="Shape 5">
            <a:extLst>
              <a:ext uri="{FF2B5EF4-FFF2-40B4-BE49-F238E27FC236}">
                <a16:creationId xmlns:a16="http://schemas.microsoft.com/office/drawing/2014/main" id="{AB346B46-E9FF-581A-E51D-F5A8D6A122FD}"/>
              </a:ext>
            </a:extLst>
          </p:cNvPr>
          <p:cNvSpPr/>
          <p:nvPr/>
        </p:nvSpPr>
        <p:spPr>
          <a:xfrm>
            <a:off x="1704589" y="2998254"/>
            <a:ext cx="628293" cy="628293"/>
          </a:xfrm>
          <a:prstGeom prst="roundRect">
            <a:avLst>
              <a:gd name="adj" fmla="val 145537"/>
            </a:avLst>
          </a:prstGeom>
          <a:solidFill>
            <a:srgbClr val="38512F"/>
          </a:solidFill>
          <a:ln/>
        </p:spPr>
      </p:sp>
      <p:sp>
        <p:nvSpPr>
          <p:cNvPr id="29" name="Text 6">
            <a:extLst>
              <a:ext uri="{FF2B5EF4-FFF2-40B4-BE49-F238E27FC236}">
                <a16:creationId xmlns:a16="http://schemas.microsoft.com/office/drawing/2014/main" id="{A807FCBF-0C34-934A-9BB2-6258B8400D01}"/>
              </a:ext>
            </a:extLst>
          </p:cNvPr>
          <p:cNvSpPr/>
          <p:nvPr/>
        </p:nvSpPr>
        <p:spPr>
          <a:xfrm>
            <a:off x="1974983" y="3090921"/>
            <a:ext cx="251341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1950" dirty="0"/>
          </a:p>
        </p:txBody>
      </p:sp>
      <p:sp>
        <p:nvSpPr>
          <p:cNvPr id="30" name="Text 7">
            <a:extLst>
              <a:ext uri="{FF2B5EF4-FFF2-40B4-BE49-F238E27FC236}">
                <a16:creationId xmlns:a16="http://schemas.microsoft.com/office/drawing/2014/main" id="{94DD230E-A001-6994-82B8-8D55B0B1DB8F}"/>
              </a:ext>
            </a:extLst>
          </p:cNvPr>
          <p:cNvSpPr/>
          <p:nvPr/>
        </p:nvSpPr>
        <p:spPr>
          <a:xfrm>
            <a:off x="-134990" y="3639305"/>
            <a:ext cx="4219946" cy="203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 err="1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Validação</a:t>
            </a:r>
            <a:r>
              <a:rPr lang="en-US" sz="20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do Software</a:t>
            </a:r>
          </a:p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de Facturação</a:t>
            </a:r>
          </a:p>
        </p:txBody>
      </p:sp>
      <p:sp>
        <p:nvSpPr>
          <p:cNvPr id="31" name="Text 8">
            <a:extLst>
              <a:ext uri="{FF2B5EF4-FFF2-40B4-BE49-F238E27FC236}">
                <a16:creationId xmlns:a16="http://schemas.microsoft.com/office/drawing/2014/main" id="{F1369A00-FBA6-543A-5BED-6A1E97215F64}"/>
              </a:ext>
            </a:extLst>
          </p:cNvPr>
          <p:cNvSpPr/>
          <p:nvPr/>
        </p:nvSpPr>
        <p:spPr>
          <a:xfrm>
            <a:off x="8489321" y="2042880"/>
            <a:ext cx="3609022" cy="1340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32" name="Shape 9">
            <a:extLst>
              <a:ext uri="{FF2B5EF4-FFF2-40B4-BE49-F238E27FC236}">
                <a16:creationId xmlns:a16="http://schemas.microsoft.com/office/drawing/2014/main" id="{D21482BC-33E7-41D8-B093-36F149DEB91B}"/>
              </a:ext>
            </a:extLst>
          </p:cNvPr>
          <p:cNvSpPr/>
          <p:nvPr/>
        </p:nvSpPr>
        <p:spPr>
          <a:xfrm>
            <a:off x="4568047" y="3346369"/>
            <a:ext cx="3841312" cy="3187580"/>
          </a:xfrm>
          <a:prstGeom prst="roundRect">
            <a:avLst>
              <a:gd name="adj" fmla="val 4338"/>
            </a:avLst>
          </a:prstGeom>
          <a:solidFill>
            <a:srgbClr val="FEF5E7"/>
          </a:solidFill>
          <a:ln/>
        </p:spPr>
      </p:sp>
      <p:sp>
        <p:nvSpPr>
          <p:cNvPr id="33" name="Shape 10">
            <a:extLst>
              <a:ext uri="{FF2B5EF4-FFF2-40B4-BE49-F238E27FC236}">
                <a16:creationId xmlns:a16="http://schemas.microsoft.com/office/drawing/2014/main" id="{76EAFAD2-A6ED-0518-14F8-7A095525762A}"/>
              </a:ext>
            </a:extLst>
          </p:cNvPr>
          <p:cNvSpPr/>
          <p:nvPr/>
        </p:nvSpPr>
        <p:spPr>
          <a:xfrm flipV="1">
            <a:off x="4568046" y="3189325"/>
            <a:ext cx="3841311" cy="150971"/>
          </a:xfrm>
          <a:prstGeom prst="roundRect">
            <a:avLst>
              <a:gd name="adj" fmla="val 34360"/>
            </a:avLst>
          </a:prstGeom>
          <a:solidFill>
            <a:srgbClr val="38512F"/>
          </a:solidFill>
          <a:ln/>
        </p:spPr>
      </p:sp>
      <p:sp>
        <p:nvSpPr>
          <p:cNvPr id="34" name="Shape 11">
            <a:extLst>
              <a:ext uri="{FF2B5EF4-FFF2-40B4-BE49-F238E27FC236}">
                <a16:creationId xmlns:a16="http://schemas.microsoft.com/office/drawing/2014/main" id="{EECC755D-8519-2D9D-681D-14D9E70FEE72}"/>
              </a:ext>
            </a:extLst>
          </p:cNvPr>
          <p:cNvSpPr/>
          <p:nvPr/>
        </p:nvSpPr>
        <p:spPr>
          <a:xfrm>
            <a:off x="6174554" y="2976858"/>
            <a:ext cx="628293" cy="628293"/>
          </a:xfrm>
          <a:prstGeom prst="roundRect">
            <a:avLst>
              <a:gd name="adj" fmla="val 145537"/>
            </a:avLst>
          </a:prstGeom>
          <a:solidFill>
            <a:srgbClr val="38512F"/>
          </a:solidFill>
          <a:ln/>
        </p:spPr>
      </p:sp>
      <p:sp>
        <p:nvSpPr>
          <p:cNvPr id="35" name="Text 12">
            <a:extLst>
              <a:ext uri="{FF2B5EF4-FFF2-40B4-BE49-F238E27FC236}">
                <a16:creationId xmlns:a16="http://schemas.microsoft.com/office/drawing/2014/main" id="{038B39C0-AB70-6FEB-D804-66D8BBC3B800}"/>
              </a:ext>
            </a:extLst>
          </p:cNvPr>
          <p:cNvSpPr/>
          <p:nvPr/>
        </p:nvSpPr>
        <p:spPr>
          <a:xfrm>
            <a:off x="6404050" y="3059489"/>
            <a:ext cx="251341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1950" dirty="0"/>
          </a:p>
        </p:txBody>
      </p:sp>
      <p:sp>
        <p:nvSpPr>
          <p:cNvPr id="36" name="Text 13">
            <a:extLst>
              <a:ext uri="{FF2B5EF4-FFF2-40B4-BE49-F238E27FC236}">
                <a16:creationId xmlns:a16="http://schemas.microsoft.com/office/drawing/2014/main" id="{1426B686-6DBB-2651-5FCC-7183653BDEBF}"/>
              </a:ext>
            </a:extLst>
          </p:cNvPr>
          <p:cNvSpPr/>
          <p:nvPr/>
        </p:nvSpPr>
        <p:spPr>
          <a:xfrm>
            <a:off x="4850820" y="3660575"/>
            <a:ext cx="3609142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Confiabilidade de 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2000" b="1" dirty="0" err="1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Entregadores</a:t>
            </a:r>
            <a:endParaRPr lang="en-US" sz="2000" b="1" dirty="0"/>
          </a:p>
        </p:txBody>
      </p:sp>
      <p:sp>
        <p:nvSpPr>
          <p:cNvPr id="37" name="Text 14">
            <a:extLst>
              <a:ext uri="{FF2B5EF4-FFF2-40B4-BE49-F238E27FC236}">
                <a16:creationId xmlns:a16="http://schemas.microsoft.com/office/drawing/2014/main" id="{C59D45F9-FDB4-8B3F-4011-4B45D12E4FB2}"/>
              </a:ext>
            </a:extLst>
          </p:cNvPr>
          <p:cNvSpPr/>
          <p:nvPr/>
        </p:nvSpPr>
        <p:spPr>
          <a:xfrm>
            <a:off x="4936390" y="4596381"/>
            <a:ext cx="3186659" cy="1552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Garantir um serviço de entrega seguro e eficiente. </a:t>
            </a:r>
            <a:r>
              <a:rPr lang="en-US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Solução: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Sistema de avaliação, treinamentos rigorosos.</a:t>
            </a:r>
            <a:endParaRPr lang="en-US" dirty="0"/>
          </a:p>
        </p:txBody>
      </p:sp>
      <p:sp>
        <p:nvSpPr>
          <p:cNvPr id="38" name="Shape 15">
            <a:extLst>
              <a:ext uri="{FF2B5EF4-FFF2-40B4-BE49-F238E27FC236}">
                <a16:creationId xmlns:a16="http://schemas.microsoft.com/office/drawing/2014/main" id="{20424151-0229-DA73-7740-9F5559B00D1C}"/>
              </a:ext>
            </a:extLst>
          </p:cNvPr>
          <p:cNvSpPr/>
          <p:nvPr/>
        </p:nvSpPr>
        <p:spPr>
          <a:xfrm>
            <a:off x="8757549" y="3346369"/>
            <a:ext cx="3254454" cy="3187580"/>
          </a:xfrm>
          <a:prstGeom prst="roundRect">
            <a:avLst>
              <a:gd name="adj" fmla="val 4338"/>
            </a:avLst>
          </a:prstGeom>
          <a:solidFill>
            <a:srgbClr val="FEF5E7"/>
          </a:solidFill>
          <a:ln/>
        </p:spPr>
      </p:sp>
      <p:sp>
        <p:nvSpPr>
          <p:cNvPr id="39" name="Shape 16">
            <a:extLst>
              <a:ext uri="{FF2B5EF4-FFF2-40B4-BE49-F238E27FC236}">
                <a16:creationId xmlns:a16="http://schemas.microsoft.com/office/drawing/2014/main" id="{A1BBBE01-8AC5-ECAA-F652-1F8F726BED04}"/>
              </a:ext>
            </a:extLst>
          </p:cNvPr>
          <p:cNvSpPr/>
          <p:nvPr/>
        </p:nvSpPr>
        <p:spPr>
          <a:xfrm>
            <a:off x="8757549" y="3323508"/>
            <a:ext cx="3254454" cy="119081"/>
          </a:xfrm>
          <a:prstGeom prst="roundRect">
            <a:avLst>
              <a:gd name="adj" fmla="val 34360"/>
            </a:avLst>
          </a:prstGeom>
          <a:solidFill>
            <a:srgbClr val="38512F"/>
          </a:solidFill>
          <a:ln/>
        </p:spPr>
      </p:sp>
      <p:sp>
        <p:nvSpPr>
          <p:cNvPr id="40" name="Shape 17">
            <a:extLst>
              <a:ext uri="{FF2B5EF4-FFF2-40B4-BE49-F238E27FC236}">
                <a16:creationId xmlns:a16="http://schemas.microsoft.com/office/drawing/2014/main" id="{78DA700E-F985-AB10-0553-0AD4F8C524FC}"/>
              </a:ext>
            </a:extLst>
          </p:cNvPr>
          <p:cNvSpPr/>
          <p:nvPr/>
        </p:nvSpPr>
        <p:spPr>
          <a:xfrm>
            <a:off x="10081101" y="3095537"/>
            <a:ext cx="628293" cy="628293"/>
          </a:xfrm>
          <a:prstGeom prst="roundRect">
            <a:avLst>
              <a:gd name="adj" fmla="val 145537"/>
            </a:avLst>
          </a:prstGeom>
          <a:solidFill>
            <a:srgbClr val="38512F"/>
          </a:solidFill>
          <a:ln/>
        </p:spPr>
      </p:sp>
      <p:sp>
        <p:nvSpPr>
          <p:cNvPr id="41" name="Text 18">
            <a:extLst>
              <a:ext uri="{FF2B5EF4-FFF2-40B4-BE49-F238E27FC236}">
                <a16:creationId xmlns:a16="http://schemas.microsoft.com/office/drawing/2014/main" id="{402D4C75-9580-1410-7C33-3EA415317A5D}"/>
              </a:ext>
            </a:extLst>
          </p:cNvPr>
          <p:cNvSpPr/>
          <p:nvPr/>
        </p:nvSpPr>
        <p:spPr>
          <a:xfrm>
            <a:off x="10345446" y="3159570"/>
            <a:ext cx="251341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1950" dirty="0"/>
          </a:p>
        </p:txBody>
      </p:sp>
      <p:sp>
        <p:nvSpPr>
          <p:cNvPr id="42" name="Text 19">
            <a:extLst>
              <a:ext uri="{FF2B5EF4-FFF2-40B4-BE49-F238E27FC236}">
                <a16:creationId xmlns:a16="http://schemas.microsoft.com/office/drawing/2014/main" id="{CFAAFC3F-D6DA-212D-7F85-3949295D8EB8}"/>
              </a:ext>
            </a:extLst>
          </p:cNvPr>
          <p:cNvSpPr/>
          <p:nvPr/>
        </p:nvSpPr>
        <p:spPr>
          <a:xfrm>
            <a:off x="8843889" y="3723830"/>
            <a:ext cx="3254454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sz="2000" b="1" dirty="0" err="1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Adesão</a:t>
            </a:r>
            <a:r>
              <a:rPr lang="en-US" sz="20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Digital</a:t>
            </a:r>
            <a:endParaRPr lang="en-US" sz="2000" b="1" dirty="0"/>
          </a:p>
          <a:p>
            <a:pPr marL="0" indent="0" algn="ctr">
              <a:lnSpc>
                <a:spcPct val="150000"/>
              </a:lnSpc>
              <a:buNone/>
            </a:pPr>
            <a:endParaRPr lang="en-US" sz="2000" b="1" dirty="0">
              <a:solidFill>
                <a:srgbClr val="3A3630"/>
              </a:solidFill>
              <a:latin typeface="Lora" pitchFamily="34" charset="0"/>
              <a:ea typeface="Lora" pitchFamily="34" charset="-122"/>
              <a:cs typeface="Lora" pitchFamily="34" charset="-120"/>
            </a:endParaRPr>
          </a:p>
        </p:txBody>
      </p:sp>
      <p:sp>
        <p:nvSpPr>
          <p:cNvPr id="43" name="Text 20">
            <a:extLst>
              <a:ext uri="{FF2B5EF4-FFF2-40B4-BE49-F238E27FC236}">
                <a16:creationId xmlns:a16="http://schemas.microsoft.com/office/drawing/2014/main" id="{DEDD7C16-FE5C-FDA4-4BA9-948C79B637E0}"/>
              </a:ext>
            </a:extLst>
          </p:cNvPr>
          <p:cNvSpPr/>
          <p:nvPr/>
        </p:nvSpPr>
        <p:spPr>
          <a:xfrm>
            <a:off x="473426" y="4359329"/>
            <a:ext cx="3254454" cy="2174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Assegurar a </a:t>
            </a:r>
            <a:r>
              <a:rPr lang="en-US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aceitação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do Software de facturação pela AGT. </a:t>
            </a:r>
            <a:r>
              <a:rPr lang="en-US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Solução: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Parcerias jurídicas, diálogo contínuo com autoridades.</a:t>
            </a:r>
            <a:endParaRPr lang="en-US" dirty="0"/>
          </a:p>
        </p:txBody>
      </p:sp>
      <p:sp>
        <p:nvSpPr>
          <p:cNvPr id="44" name="Text 20">
            <a:extLst>
              <a:ext uri="{FF2B5EF4-FFF2-40B4-BE49-F238E27FC236}">
                <a16:creationId xmlns:a16="http://schemas.microsoft.com/office/drawing/2014/main" id="{66DE44EF-F19D-5F5A-DC4D-6CED6ED93370}"/>
              </a:ext>
            </a:extLst>
          </p:cNvPr>
          <p:cNvSpPr/>
          <p:nvPr/>
        </p:nvSpPr>
        <p:spPr>
          <a:xfrm>
            <a:off x="8956095" y="4285535"/>
            <a:ext cx="2927215" cy="2174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Incentivar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produtores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 </a:t>
            </a:r>
            <a:r>
              <a:rPr lang="en-US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adoptar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 </a:t>
            </a:r>
            <a:r>
              <a:rPr lang="en-US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plataforma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</a:t>
            </a:r>
            <a:r>
              <a:rPr lang="en-US" b="1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Solução</a:t>
            </a:r>
            <a:r>
              <a:rPr lang="en-US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Formação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local, </a:t>
            </a:r>
            <a:r>
              <a:rPr lang="en-US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demonstrações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práticas</a:t>
            </a:r>
            <a:r>
              <a:rPr lang="en-US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94343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338BE16-FCA0-C4A7-E842-D7B06D4AD588}"/>
              </a:ext>
            </a:extLst>
          </p:cNvPr>
          <p:cNvSpPr/>
          <p:nvPr/>
        </p:nvSpPr>
        <p:spPr>
          <a:xfrm>
            <a:off x="636622" y="356424"/>
            <a:ext cx="1809869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NOSSA EQUIPA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CE7ED65-3C7B-4F48-BAA1-7CFBD4F40E78}"/>
              </a:ext>
            </a:extLst>
          </p:cNvPr>
          <p:cNvSpPr/>
          <p:nvPr/>
        </p:nvSpPr>
        <p:spPr>
          <a:xfrm>
            <a:off x="262387" y="732190"/>
            <a:ext cx="7796462" cy="452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Paixão e Aspiração para o Futuro de Angola</a:t>
            </a:r>
            <a:endParaRPr lang="en-US" sz="38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7BA870C8-F8EB-E9B6-3308-BEE0E864A177}"/>
              </a:ext>
            </a:extLst>
          </p:cNvPr>
          <p:cNvSpPr/>
          <p:nvPr/>
        </p:nvSpPr>
        <p:spPr>
          <a:xfrm>
            <a:off x="3737811" y="1284209"/>
            <a:ext cx="2279928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Venâncio E. C. Martins</a:t>
            </a:r>
            <a:endParaRPr lang="en-US" sz="2400" b="1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241BA297-737E-6604-4BF0-689C27C3FA92}"/>
              </a:ext>
            </a:extLst>
          </p:cNvPr>
          <p:cNvSpPr/>
          <p:nvPr/>
        </p:nvSpPr>
        <p:spPr>
          <a:xfrm>
            <a:off x="3860816" y="1793414"/>
            <a:ext cx="2759631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Fundador e Arquiteto da Solução</a:t>
            </a:r>
            <a:endParaRPr lang="en-US" sz="20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C2E330F8-31E9-CD9A-1BA5-20700EDF370E}"/>
              </a:ext>
            </a:extLst>
          </p:cNvPr>
          <p:cNvSpPr/>
          <p:nvPr/>
        </p:nvSpPr>
        <p:spPr>
          <a:xfrm>
            <a:off x="4358915" y="2367546"/>
            <a:ext cx="7348989" cy="7383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Formado em Finanças, finalista em Economia (Gestão de Empresas)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UJES - Huambo. Autodidata em programação e desenvolvimento de plataformas digitais. A visão e a paixão de Venâncio impulsionam o Mercado Yangue.</a:t>
            </a:r>
            <a:endParaRPr lang="en-US" sz="20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8353F48-48C6-9DEB-C642-89D29CAD438C}"/>
              </a:ext>
            </a:extLst>
          </p:cNvPr>
          <p:cNvSpPr/>
          <p:nvPr/>
        </p:nvSpPr>
        <p:spPr>
          <a:xfrm>
            <a:off x="5049135" y="4242251"/>
            <a:ext cx="6512243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Habilidades da Equipa:</a:t>
            </a:r>
            <a:endParaRPr lang="en-US" sz="24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13FE8958-E51B-D87A-78D1-8AA3998B24A5}"/>
              </a:ext>
            </a:extLst>
          </p:cNvPr>
          <p:cNvSpPr/>
          <p:nvPr/>
        </p:nvSpPr>
        <p:spPr>
          <a:xfrm>
            <a:off x="5051046" y="4794856"/>
            <a:ext cx="6512243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Desenvolvimento web e integração de dados.</a:t>
            </a:r>
            <a:endParaRPr lang="en-US" sz="200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E0CE2D40-9613-E944-B460-594657092D13}"/>
              </a:ext>
            </a:extLst>
          </p:cNvPr>
          <p:cNvSpPr/>
          <p:nvPr/>
        </p:nvSpPr>
        <p:spPr>
          <a:xfrm>
            <a:off x="4777287" y="5611005"/>
            <a:ext cx="6512243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Criação de dashboards e interfaces funcionais.</a:t>
            </a:r>
            <a:endParaRPr lang="en-US" sz="200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0CBD801B-055B-4197-B00F-A92C6C2BE7A6}"/>
              </a:ext>
            </a:extLst>
          </p:cNvPr>
          <p:cNvSpPr/>
          <p:nvPr/>
        </p:nvSpPr>
        <p:spPr>
          <a:xfrm>
            <a:off x="4934453" y="5224410"/>
            <a:ext cx="6512243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Conhecimento profundo do mercado informal e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economia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local.</a:t>
            </a:r>
            <a:endParaRPr lang="en-US" sz="20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F9822F40-3CDB-BC2A-66E7-E50CF38BD152}"/>
              </a:ext>
            </a:extLst>
          </p:cNvPr>
          <p:cNvSpPr/>
          <p:nvPr/>
        </p:nvSpPr>
        <p:spPr>
          <a:xfrm>
            <a:off x="4549406" y="6083518"/>
            <a:ext cx="6512243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Capacidade de execução com poucos recursos.</a:t>
            </a:r>
            <a:endParaRPr lang="en-US" sz="200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D45618CB-78F5-D425-C4C1-1B04AD22A483}"/>
              </a:ext>
            </a:extLst>
          </p:cNvPr>
          <p:cNvSpPr/>
          <p:nvPr/>
        </p:nvSpPr>
        <p:spPr>
          <a:xfrm>
            <a:off x="7157536" y="9435948"/>
            <a:ext cx="6512243" cy="246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Perfis técnicos e operacionais estão em negociação para integrar o projeto em tempo oportuno.</a:t>
            </a:r>
            <a:endParaRPr lang="en-US" sz="1200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43D29921-5343-4813-4F55-89CEEFFF2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245" b="99870" l="1270" r="98145">
                        <a14:foregroundMark x1="34277" y1="10026" x2="63281" y2="9245"/>
                        <a14:foregroundMark x1="8496" y1="43424" x2="9570" y2="52214"/>
                        <a14:foregroundMark x1="14746" y1="68750" x2="2449" y2="78539"/>
                        <a14:foregroundMark x1="16016" y1="69466" x2="28613" y2="75521"/>
                        <a14:foregroundMark x1="17676" y1="72786" x2="29297" y2="81901"/>
                        <a14:foregroundMark x1="12988" y1="75195" x2="16895" y2="83333"/>
                        <a14:foregroundMark x1="5571" y1="82750" x2="12988" y2="86458"/>
                        <a14:foregroundMark x1="16406" y1="85156" x2="53027" y2="84049"/>
                        <a14:foregroundMark x1="53027" y1="84049" x2="56055" y2="84049"/>
                        <a14:foregroundMark x1="78789" y1="83615" x2="88163" y2="87558"/>
                        <a14:foregroundMark x1="62793" y1="76888" x2="64225" y2="77490"/>
                        <a14:foregroundMark x1="65234" y1="89453" x2="57324" y2="80078"/>
                        <a14:foregroundMark x1="42578" y1="88477" x2="24121" y2="91471"/>
                        <a14:foregroundMark x1="12024" y1="91451" x2="17871" y2="95638"/>
                        <a14:foregroundMark x1="2930" y1="92643" x2="3307" y2="92860"/>
                        <a14:foregroundMark x1="20493" y1="97153" x2="46777" y2="91211"/>
                        <a14:foregroundMark x1="60938" y1="92773" x2="71680" y2="85742"/>
                        <a14:foregroundMark x1="57910" y1="89323" x2="59668" y2="92904"/>
                        <a14:foregroundMark x1="58398" y1="93620" x2="57910" y2="99870"/>
                        <a14:foregroundMark x1="86328" y1="88021" x2="75781" y2="96875"/>
                        <a14:foregroundMark x1="75781" y1="96875" x2="62891" y2="97786"/>
                        <a14:foregroundMark x1="62891" y1="97786" x2="72168" y2="89518"/>
                        <a14:foregroundMark x1="72168" y1="89518" x2="85352" y2="87370"/>
                        <a14:foregroundMark x1="85352" y1="87370" x2="85547" y2="87630"/>
                        <a14:backgroundMark x1="65430" y1="77799" x2="78711" y2="82161"/>
                        <a14:backgroundMark x1="64746" y1="77669" x2="64746" y2="77669"/>
                        <a14:backgroundMark x1="64551" y1="77344" x2="64941" y2="77669"/>
                        <a14:backgroundMark x1="64746" y1="77669" x2="65039" y2="78190"/>
                        <a14:backgroundMark x1="76367" y1="82227" x2="77637" y2="83203"/>
                        <a14:backgroundMark x1="78223" y1="83203" x2="79102" y2="83333"/>
                        <a14:backgroundMark x1="0" y1="77734" x2="12891" y2="95117"/>
                        <a14:backgroundMark x1="12891" y1="95117" x2="23438" y2="99740"/>
                        <a14:backgroundMark x1="684" y1="93294" x2="9668" y2="97852"/>
                        <a14:backgroundMark x1="5078" y1="94401" x2="14453" y2="99609"/>
                        <a14:backgroundMark x1="2832" y1="93099" x2="5957" y2="95313"/>
                        <a14:backgroundMark x1="76999" y1="97627" x2="73340" y2="99609"/>
                        <a14:backgroundMark x1="92090" y1="89453" x2="77208" y2="97514"/>
                        <a14:backgroundMark x1="70818" y1="98207" x2="68555" y2="99414"/>
                        <a14:backgroundMark x1="91016" y1="87435" x2="74911" y2="96024"/>
                        <a14:backgroundMark x1="90527" y1="90430" x2="99902" y2="94401"/>
                        <a14:backgroundMark x1="92578" y1="89128" x2="96289" y2="90560"/>
                        <a14:backgroundMark x1="91406" y1="89323" x2="91406" y2="89323"/>
                        <a14:backgroundMark x1="91211" y1="88867" x2="93750" y2="88997"/>
                        <a14:backgroundMark x1="95801" y1="90430" x2="99902" y2="91081"/>
                        <a14:backgroundMark x1="89844" y1="94076" x2="95117" y2="92318"/>
                        <a14:backgroundMark x1="97168" y1="92318" x2="99023" y2="91536"/>
                        <a14:backgroundMark x1="88477" y1="92188" x2="90723" y2="94401"/>
                        <a14:backgroundMark x1="85059" y1="94336" x2="87793" y2="938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2387" y="1168114"/>
            <a:ext cx="3918960" cy="5673372"/>
          </a:xfrm>
          <a:prstGeom prst="rect">
            <a:avLst/>
          </a:prstGeom>
        </p:spPr>
      </p:pic>
      <p:sp>
        <p:nvSpPr>
          <p:cNvPr id="18" name="Elipse 17">
            <a:extLst>
              <a:ext uri="{FF2B5EF4-FFF2-40B4-BE49-F238E27FC236}">
                <a16:creationId xmlns:a16="http://schemas.microsoft.com/office/drawing/2014/main" id="{5D3BCDD3-F373-527D-FF51-A330DD52C776}"/>
              </a:ext>
            </a:extLst>
          </p:cNvPr>
          <p:cNvSpPr/>
          <p:nvPr/>
        </p:nvSpPr>
        <p:spPr>
          <a:xfrm>
            <a:off x="84819" y="1201019"/>
            <a:ext cx="4086163" cy="5487163"/>
          </a:xfrm>
          <a:prstGeom prst="ellipse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pt-AO"/>
          </a:p>
        </p:txBody>
      </p:sp>
      <p:sp>
        <p:nvSpPr>
          <p:cNvPr id="33" name="Lua 32">
            <a:extLst>
              <a:ext uri="{FF2B5EF4-FFF2-40B4-BE49-F238E27FC236}">
                <a16:creationId xmlns:a16="http://schemas.microsoft.com/office/drawing/2014/main" id="{F62E3B23-B064-3A9E-A280-92EAC0EDFBBC}"/>
              </a:ext>
            </a:extLst>
          </p:cNvPr>
          <p:cNvSpPr/>
          <p:nvPr/>
        </p:nvSpPr>
        <p:spPr>
          <a:xfrm rot="16200000">
            <a:off x="502517" y="4547280"/>
            <a:ext cx="3284146" cy="4032056"/>
          </a:xfrm>
          <a:prstGeom prst="moon">
            <a:avLst>
              <a:gd name="adj" fmla="val 46055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AO" dirty="0"/>
          </a:p>
        </p:txBody>
      </p:sp>
    </p:spTree>
    <p:extLst>
      <p:ext uri="{BB962C8B-B14F-4D97-AF65-F5344CB8AC3E}">
        <p14:creationId xmlns:p14="http://schemas.microsoft.com/office/powerpoint/2010/main" val="3704204786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6A54B9C-0FF1-E963-6A09-0468C5D3E31E}"/>
              </a:ext>
            </a:extLst>
          </p:cNvPr>
          <p:cNvSpPr/>
          <p:nvPr/>
        </p:nvSpPr>
        <p:spPr>
          <a:xfrm>
            <a:off x="950019" y="359966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CONCLUSÃO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454C4045-30EB-13E8-2143-81CAEE107317}"/>
              </a:ext>
            </a:extLst>
          </p:cNvPr>
          <p:cNvSpPr/>
          <p:nvPr/>
        </p:nvSpPr>
        <p:spPr>
          <a:xfrm>
            <a:off x="468756" y="866170"/>
            <a:ext cx="12954952" cy="123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Mercado Yangue: A Revolução Digital do Comércio</a:t>
            </a:r>
          </a:p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em Angola</a:t>
            </a:r>
            <a:endParaRPr lang="en-US" sz="38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63EF8383-9FC8-F8E4-7563-F8637B4CAC4C}"/>
              </a:ext>
            </a:extLst>
          </p:cNvPr>
          <p:cNvSpPr/>
          <p:nvPr/>
        </p:nvSpPr>
        <p:spPr>
          <a:xfrm>
            <a:off x="1799058" y="2187754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Missão</a:t>
            </a:r>
            <a:endParaRPr lang="en-US" sz="2400" b="1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A924BF85-3DF6-557D-BFC2-0A00BA4C0A22}"/>
              </a:ext>
            </a:extLst>
          </p:cNvPr>
          <p:cNvSpPr/>
          <p:nvPr/>
        </p:nvSpPr>
        <p:spPr>
          <a:xfrm>
            <a:off x="1799058" y="2675295"/>
            <a:ext cx="990767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pt-BR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Conectar os angolanos através de uma plataforma digital que valoriza os produtos locais e promove a sustentabilidade económica.</a:t>
            </a:r>
            <a:endParaRPr lang="en-US" sz="20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28F7AD10-6AF6-AFE1-25B1-A131B63D5518}"/>
              </a:ext>
            </a:extLst>
          </p:cNvPr>
          <p:cNvSpPr/>
          <p:nvPr/>
        </p:nvSpPr>
        <p:spPr>
          <a:xfrm>
            <a:off x="1799058" y="3700462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Visão</a:t>
            </a:r>
            <a:endParaRPr lang="en-US" sz="2000" b="1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1A139061-981B-E452-FCC7-8074F042C637}"/>
              </a:ext>
            </a:extLst>
          </p:cNvPr>
          <p:cNvSpPr/>
          <p:nvPr/>
        </p:nvSpPr>
        <p:spPr>
          <a:xfrm>
            <a:off x="1779001" y="4256168"/>
            <a:ext cx="9887614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pt-BR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Ser o maior e mais confiável mercado digital de Angola, com forte presença nas zonas urbanas e rurais, fomentando o empreendedorismo e a inclusão financeira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0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3E98AAAE-A42A-D1D3-6339-95999B4BBC0B}"/>
              </a:ext>
            </a:extLst>
          </p:cNvPr>
          <p:cNvSpPr/>
          <p:nvPr/>
        </p:nvSpPr>
        <p:spPr>
          <a:xfrm>
            <a:off x="1779001" y="5199461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Valores</a:t>
            </a:r>
            <a:endParaRPr lang="en-US" sz="2400" b="1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251929DB-7682-B3D2-4A6E-BD6B8B0F7FA3}"/>
              </a:ext>
            </a:extLst>
          </p:cNvPr>
          <p:cNvSpPr/>
          <p:nvPr/>
        </p:nvSpPr>
        <p:spPr>
          <a:xfrm>
            <a:off x="1799058" y="5660708"/>
            <a:ext cx="988761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Verdade, Transparência, Pontualidade, Responsabilidade, Sustentabilidade, Legalidade, Justiça e Inovação.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39845146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6A54B9C-0FF1-E963-6A09-0468C5D3E31E}"/>
              </a:ext>
            </a:extLst>
          </p:cNvPr>
          <p:cNvSpPr/>
          <p:nvPr/>
        </p:nvSpPr>
        <p:spPr>
          <a:xfrm>
            <a:off x="866275" y="503852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CONCLUSÃO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454C4045-30EB-13E8-2143-81CAEE107317}"/>
              </a:ext>
            </a:extLst>
          </p:cNvPr>
          <p:cNvSpPr/>
          <p:nvPr/>
        </p:nvSpPr>
        <p:spPr>
          <a:xfrm>
            <a:off x="468755" y="1052612"/>
            <a:ext cx="12954952" cy="123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Crescimento Futuro</a:t>
            </a:r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A2326615-73EC-03A6-3FF5-879CD6E74344}"/>
              </a:ext>
            </a:extLst>
          </p:cNvPr>
          <p:cNvSpPr/>
          <p:nvPr/>
        </p:nvSpPr>
        <p:spPr>
          <a:xfrm>
            <a:off x="1482329" y="1630755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Consultoria e Assessoria Mercado Yangue.</a:t>
            </a:r>
            <a:endParaRPr lang="en-US" sz="24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D3F65399-F0AD-AD10-7BB4-1BE8FB1F0E1F}"/>
              </a:ext>
            </a:extLst>
          </p:cNvPr>
          <p:cNvSpPr/>
          <p:nvPr/>
        </p:nvSpPr>
        <p:spPr>
          <a:xfrm>
            <a:off x="1482329" y="2206542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Apoio fiscal e contabilístico.</a:t>
            </a:r>
            <a:endParaRPr lang="en-US" sz="240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E437D785-BC05-2DFC-D64A-FB3481E203E0}"/>
              </a:ext>
            </a:extLst>
          </p:cNvPr>
          <p:cNvSpPr/>
          <p:nvPr/>
        </p:nvSpPr>
        <p:spPr>
          <a:xfrm>
            <a:off x="1482329" y="3420491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Criação de rótulos e identidade visual.</a:t>
            </a:r>
            <a:endParaRPr lang="en-US" sz="240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734B3EBD-D4E4-C288-E3A4-21261D54D0CA}"/>
              </a:ext>
            </a:extLst>
          </p:cNvPr>
          <p:cNvSpPr/>
          <p:nvPr/>
        </p:nvSpPr>
        <p:spPr>
          <a:xfrm>
            <a:off x="1482329" y="3955992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Formação digital básica.</a:t>
            </a:r>
            <a:endParaRPr lang="en-US" sz="2400" dirty="0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3408F8A7-6361-E90E-6C72-008A0462D6A9}"/>
              </a:ext>
            </a:extLst>
          </p:cNvPr>
          <p:cNvSpPr/>
          <p:nvPr/>
        </p:nvSpPr>
        <p:spPr>
          <a:xfrm>
            <a:off x="1482329" y="2825031"/>
            <a:ext cx="622196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SzPct val="100000"/>
              <a:buChar char="•"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Intermediação com entidades públicas.</a:t>
            </a:r>
            <a:endParaRPr lang="en-US" sz="2400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563C3863-3015-BEEE-B98E-190437A2FE37}"/>
              </a:ext>
            </a:extLst>
          </p:cNvPr>
          <p:cNvSpPr/>
          <p:nvPr/>
        </p:nvSpPr>
        <p:spPr>
          <a:xfrm>
            <a:off x="1129402" y="4661871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Contactos</a:t>
            </a:r>
            <a:endParaRPr lang="en-US" sz="2400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E305ECF8-7171-15A2-E7C0-F35200AF5A59}"/>
              </a:ext>
            </a:extLst>
          </p:cNvPr>
          <p:cNvSpPr/>
          <p:nvPr/>
        </p:nvSpPr>
        <p:spPr>
          <a:xfrm>
            <a:off x="1058779" y="5104985"/>
            <a:ext cx="10074442" cy="1027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2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👤</a:t>
            </a:r>
            <a:r>
              <a:rPr lang="en-US" sz="2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Fundador: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Venâncio Martins</a:t>
            </a:r>
            <a:r>
              <a:rPr lang="en-US" sz="2400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📧</a:t>
            </a:r>
            <a:r>
              <a:rPr lang="en-US" sz="2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Email: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400" u="sng" dirty="0">
                <a:solidFill>
                  <a:srgbClr val="38512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venanciomartinse@gmail.com</a:t>
            </a:r>
            <a:r>
              <a:rPr lang="en-US" sz="2400" u="sng" dirty="0">
                <a:solidFill>
                  <a:srgbClr val="38512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 algn="l">
              <a:lnSpc>
                <a:spcPct val="2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📞</a:t>
            </a:r>
            <a:r>
              <a:rPr lang="en-US" sz="2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Contacto/WhatsApp: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+244 928 565 837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521501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F0F9028-5DE1-4FB0-70F9-F2820BDB62D2}"/>
              </a:ext>
            </a:extLst>
          </p:cNvPr>
          <p:cNvSpPr/>
          <p:nvPr/>
        </p:nvSpPr>
        <p:spPr>
          <a:xfrm>
            <a:off x="3236650" y="337874"/>
            <a:ext cx="3712805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MERCADO YANGUE SERVIÇOS DIGITAIS</a:t>
            </a:r>
            <a:endParaRPr lang="en-US" sz="24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52F2706-0200-9624-9819-E358A53B18F4}"/>
              </a:ext>
            </a:extLst>
          </p:cNvPr>
          <p:cNvSpPr/>
          <p:nvPr/>
        </p:nvSpPr>
        <p:spPr>
          <a:xfrm>
            <a:off x="907058" y="773931"/>
            <a:ext cx="8371987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Desbloqueando o Potencial Agrícola de Angola</a:t>
            </a:r>
            <a:endParaRPr lang="en-US" sz="38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2A35FC2F-2357-2144-1D16-530AC9410934}"/>
              </a:ext>
            </a:extLst>
          </p:cNvPr>
          <p:cNvSpPr/>
          <p:nvPr/>
        </p:nvSpPr>
        <p:spPr>
          <a:xfrm>
            <a:off x="1023577" y="1575758"/>
            <a:ext cx="10232856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 Mercado Yangue é a primeira plataforma digital angolana totalmente dedicada ao comércio direto de produtos agrícolas e da pesca, conectando produtores locais e consumidores de forma segura e transparente em todo o país. Acreditamos que a tecnologia pode transformar vidas e comunidades.</a:t>
            </a:r>
            <a:endParaRPr lang="en-US" sz="2400" dirty="0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F229C13A-592D-EA53-AA92-53854AB30859}"/>
              </a:ext>
            </a:extLst>
          </p:cNvPr>
          <p:cNvSpPr/>
          <p:nvPr/>
        </p:nvSpPr>
        <p:spPr>
          <a:xfrm>
            <a:off x="540879" y="4084468"/>
            <a:ext cx="3300606" cy="2531626"/>
          </a:xfrm>
          <a:prstGeom prst="roundRect">
            <a:avLst>
              <a:gd name="adj" fmla="val 1241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A307250D-9E83-062F-29A8-3316CEC7E6F8}"/>
              </a:ext>
            </a:extLst>
          </p:cNvPr>
          <p:cNvSpPr/>
          <p:nvPr/>
        </p:nvSpPr>
        <p:spPr>
          <a:xfrm>
            <a:off x="576992" y="4078932"/>
            <a:ext cx="3264493" cy="628293"/>
          </a:xfrm>
          <a:prstGeom prst="roundRect">
            <a:avLst>
              <a:gd name="adj" fmla="val 635"/>
            </a:avLst>
          </a:prstGeom>
          <a:solidFill>
            <a:srgbClr val="F3E7D4"/>
          </a:solidFill>
          <a:ln/>
        </p:spPr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D9BC1F4-7279-8B92-8A3C-8CF9B5549BEA}"/>
              </a:ext>
            </a:extLst>
          </p:cNvPr>
          <p:cNvSpPr/>
          <p:nvPr/>
        </p:nvSpPr>
        <p:spPr>
          <a:xfrm>
            <a:off x="2101515" y="4196685"/>
            <a:ext cx="632973" cy="392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F83C189A-12B3-3EE3-627B-5FA34A494D17}"/>
              </a:ext>
            </a:extLst>
          </p:cNvPr>
          <p:cNvSpPr/>
          <p:nvPr/>
        </p:nvSpPr>
        <p:spPr>
          <a:xfrm>
            <a:off x="786423" y="4819442"/>
            <a:ext cx="194635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Nossa Definição</a:t>
            </a:r>
            <a:endParaRPr lang="en-US" sz="2400" b="1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6C6D65D8-B5B3-6138-AD84-52EC394483A3}"/>
              </a:ext>
            </a:extLst>
          </p:cNvPr>
          <p:cNvSpPr/>
          <p:nvPr/>
        </p:nvSpPr>
        <p:spPr>
          <a:xfrm>
            <a:off x="786423" y="5350281"/>
            <a:ext cx="2774924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ponte digital que une o campo à cidade, fortalecendo a economia local.</a:t>
            </a:r>
            <a:endParaRPr lang="en-US" sz="2000" dirty="0"/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11983D81-0C5D-D424-2F56-4F433FB7CEFE}"/>
              </a:ext>
            </a:extLst>
          </p:cNvPr>
          <p:cNvSpPr/>
          <p:nvPr/>
        </p:nvSpPr>
        <p:spPr>
          <a:xfrm>
            <a:off x="4440847" y="4056072"/>
            <a:ext cx="3300700" cy="2531626"/>
          </a:xfrm>
          <a:prstGeom prst="roundRect">
            <a:avLst>
              <a:gd name="adj" fmla="val 1241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1DE51C36-98D9-AA60-4001-C7104AF7C0B0}"/>
              </a:ext>
            </a:extLst>
          </p:cNvPr>
          <p:cNvSpPr/>
          <p:nvPr/>
        </p:nvSpPr>
        <p:spPr>
          <a:xfrm>
            <a:off x="4463706" y="4078932"/>
            <a:ext cx="3264587" cy="628293"/>
          </a:xfrm>
          <a:prstGeom prst="roundRect">
            <a:avLst>
              <a:gd name="adj" fmla="val 635"/>
            </a:avLst>
          </a:prstGeom>
          <a:solidFill>
            <a:srgbClr val="F3E7D4"/>
          </a:solidFill>
          <a:ln/>
        </p:spPr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1E0380AA-4BFC-9328-37DA-2FFB8401C732}"/>
              </a:ext>
            </a:extLst>
          </p:cNvPr>
          <p:cNvSpPr/>
          <p:nvPr/>
        </p:nvSpPr>
        <p:spPr>
          <a:xfrm>
            <a:off x="6015960" y="4180646"/>
            <a:ext cx="248091" cy="392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A53CB896-BDCF-7B34-670F-198A3E7469A5}"/>
              </a:ext>
            </a:extLst>
          </p:cNvPr>
          <p:cNvSpPr/>
          <p:nvPr/>
        </p:nvSpPr>
        <p:spPr>
          <a:xfrm>
            <a:off x="4651009" y="4836884"/>
            <a:ext cx="194635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Fase Atual</a:t>
            </a:r>
            <a:endParaRPr lang="en-US" sz="2400" b="1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55730F65-C2CC-7C84-8DEC-1C9C2CEAB2BB}"/>
              </a:ext>
            </a:extLst>
          </p:cNvPr>
          <p:cNvSpPr/>
          <p:nvPr/>
        </p:nvSpPr>
        <p:spPr>
          <a:xfrm>
            <a:off x="4673138" y="5350281"/>
            <a:ext cx="2933736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Protótipo da solução já desenvolvido, aguardando testes reais.</a:t>
            </a:r>
            <a:endParaRPr lang="en-US" sz="2000" dirty="0"/>
          </a:p>
        </p:txBody>
      </p:sp>
      <p:sp>
        <p:nvSpPr>
          <p:cNvPr id="15" name="Shape 13">
            <a:extLst>
              <a:ext uri="{FF2B5EF4-FFF2-40B4-BE49-F238E27FC236}">
                <a16:creationId xmlns:a16="http://schemas.microsoft.com/office/drawing/2014/main" id="{09C967F4-5D1E-AD2B-E03F-D348A0AE3AF4}"/>
              </a:ext>
            </a:extLst>
          </p:cNvPr>
          <p:cNvSpPr/>
          <p:nvPr/>
        </p:nvSpPr>
        <p:spPr>
          <a:xfrm>
            <a:off x="8327562" y="4056072"/>
            <a:ext cx="3300700" cy="2531626"/>
          </a:xfrm>
          <a:prstGeom prst="roundRect">
            <a:avLst>
              <a:gd name="adj" fmla="val 1241"/>
            </a:avLst>
          </a:prstGeom>
          <a:solidFill>
            <a:srgbClr val="FEF5E7"/>
          </a:solidFill>
          <a:ln w="22860">
            <a:solidFill>
              <a:srgbClr val="D9CDBA"/>
            </a:solidFill>
            <a:prstDash val="solid"/>
          </a:ln>
        </p:spPr>
      </p:sp>
      <p:sp>
        <p:nvSpPr>
          <p:cNvPr id="16" name="Shape 14">
            <a:extLst>
              <a:ext uri="{FF2B5EF4-FFF2-40B4-BE49-F238E27FC236}">
                <a16:creationId xmlns:a16="http://schemas.microsoft.com/office/drawing/2014/main" id="{02FFB854-9AC0-3FA5-EBC7-EE0DD4F06D88}"/>
              </a:ext>
            </a:extLst>
          </p:cNvPr>
          <p:cNvSpPr/>
          <p:nvPr/>
        </p:nvSpPr>
        <p:spPr>
          <a:xfrm>
            <a:off x="8350421" y="4078932"/>
            <a:ext cx="3264587" cy="628293"/>
          </a:xfrm>
          <a:prstGeom prst="roundRect">
            <a:avLst>
              <a:gd name="adj" fmla="val 635"/>
            </a:avLst>
          </a:prstGeom>
          <a:solidFill>
            <a:srgbClr val="F3E7D4"/>
          </a:solidFill>
          <a:ln/>
        </p:spPr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A44FAB1A-C97E-A70B-9804-E98657B7F27F}"/>
              </a:ext>
            </a:extLst>
          </p:cNvPr>
          <p:cNvSpPr/>
          <p:nvPr/>
        </p:nvSpPr>
        <p:spPr>
          <a:xfrm>
            <a:off x="9902675" y="4264849"/>
            <a:ext cx="248091" cy="392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046C35F4-8D55-B6E7-AFD8-8F1E2C76BA78}"/>
              </a:ext>
            </a:extLst>
          </p:cNvPr>
          <p:cNvSpPr/>
          <p:nvPr/>
        </p:nvSpPr>
        <p:spPr>
          <a:xfrm>
            <a:off x="8559853" y="4843434"/>
            <a:ext cx="1946357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Nossa Indústria</a:t>
            </a:r>
            <a:endParaRPr lang="en-US" sz="2400" b="1" dirty="0"/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18560128-5F6A-B3A2-FB07-720FCF00E7C8}"/>
              </a:ext>
            </a:extLst>
          </p:cNvPr>
          <p:cNvSpPr/>
          <p:nvPr/>
        </p:nvSpPr>
        <p:spPr>
          <a:xfrm>
            <a:off x="8559852" y="5264521"/>
            <a:ext cx="2933736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Agricutura &amp; Agrotech, Tecnologia da Informação &amp; Software, E-commerce &amp; Varejo.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474009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7FD0670-C401-6DD1-5C7D-65A17139CBFD}"/>
              </a:ext>
            </a:extLst>
          </p:cNvPr>
          <p:cNvSpPr/>
          <p:nvPr/>
        </p:nvSpPr>
        <p:spPr>
          <a:xfrm>
            <a:off x="568298" y="218413"/>
            <a:ext cx="2049185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 PROBLEMA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F3ED2C54-3AD7-F645-85EE-5AAC4C87F52A}"/>
              </a:ext>
            </a:extLst>
          </p:cNvPr>
          <p:cNvSpPr/>
          <p:nvPr/>
        </p:nvSpPr>
        <p:spPr>
          <a:xfrm>
            <a:off x="343709" y="853357"/>
            <a:ext cx="7805680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Superando Barreiras no Comércio </a:t>
            </a:r>
          </a:p>
          <a:p>
            <a:pPr marL="0" indent="0" algn="ctr"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Agrícola Angolano</a:t>
            </a:r>
            <a:endParaRPr lang="en-US" sz="38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5AADEFAD-11E2-E3EB-4CE2-1CFE634EA897}"/>
              </a:ext>
            </a:extLst>
          </p:cNvPr>
          <p:cNvSpPr/>
          <p:nvPr/>
        </p:nvSpPr>
        <p:spPr>
          <a:xfrm>
            <a:off x="343709" y="2114646"/>
            <a:ext cx="7805680" cy="557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Produtores rurais, pescadores e pequenos comerciantes em Angola enfrentam desafios significativos que limitam o seu </a:t>
            </a:r>
            <a:r>
              <a:rPr lang="en-US" sz="24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crescimento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 acesso ao mercado formal. Estes incluem:</a:t>
            </a:r>
            <a:endParaRPr lang="en-US" sz="24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38C542F-FC65-80C3-EB26-3AB3EF56CA62}"/>
              </a:ext>
            </a:extLst>
          </p:cNvPr>
          <p:cNvSpPr/>
          <p:nvPr/>
        </p:nvSpPr>
        <p:spPr>
          <a:xfrm>
            <a:off x="1043470" y="4036232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Exclusão digital e baixa visibilidade.</a:t>
            </a:r>
            <a:endParaRPr lang="en-US" sz="20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B6879722-321C-3F02-1D01-380D19A52DC7}"/>
              </a:ext>
            </a:extLst>
          </p:cNvPr>
          <p:cNvSpPr/>
          <p:nvPr/>
        </p:nvSpPr>
        <p:spPr>
          <a:xfrm>
            <a:off x="1043470" y="4464747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Falta de canais formais de escoamento de produtos.</a:t>
            </a:r>
            <a:endParaRPr lang="en-US" sz="20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9609598D-300A-283B-4046-D2240B2E69F6}"/>
              </a:ext>
            </a:extLst>
          </p:cNvPr>
          <p:cNvSpPr/>
          <p:nvPr/>
        </p:nvSpPr>
        <p:spPr>
          <a:xfrm>
            <a:off x="1043470" y="4941502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Dificuldade em emitir faturação para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empresas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0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EB964156-1B39-3855-B0E7-F221F975EBBD}"/>
              </a:ext>
            </a:extLst>
          </p:cNvPr>
          <p:cNvSpPr/>
          <p:nvPr/>
        </p:nvSpPr>
        <p:spPr>
          <a:xfrm>
            <a:off x="1043470" y="5501489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Plataformas existentes não atendem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às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necessidades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 sector primário.</a:t>
            </a:r>
            <a:endParaRPr lang="en-US" sz="2000" dirty="0"/>
          </a:p>
        </p:txBody>
      </p:sp>
      <p:pic>
        <p:nvPicPr>
          <p:cNvPr id="9" name="Image 0" descr="preencoded.png">
            <a:extLst>
              <a:ext uri="{FF2B5EF4-FFF2-40B4-BE49-F238E27FC236}">
                <a16:creationId xmlns:a16="http://schemas.microsoft.com/office/drawing/2014/main" id="{78E8CB20-3563-132C-E08D-ED250BB52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821" y="0"/>
            <a:ext cx="34971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93973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6A04EA8-25B8-7758-80FA-DA50C5E036AE}"/>
              </a:ext>
            </a:extLst>
          </p:cNvPr>
          <p:cNvSpPr/>
          <p:nvPr/>
        </p:nvSpPr>
        <p:spPr>
          <a:xfrm>
            <a:off x="711188" y="613493"/>
            <a:ext cx="2464118" cy="34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NOSSA SOLUÇÃO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E8072439-7F7B-AC68-E120-966E140C1E34}"/>
              </a:ext>
            </a:extLst>
          </p:cNvPr>
          <p:cNvSpPr/>
          <p:nvPr/>
        </p:nvSpPr>
        <p:spPr>
          <a:xfrm>
            <a:off x="187551" y="1189993"/>
            <a:ext cx="11848981" cy="691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Conectando Produtores e Consumidores em Angola</a:t>
            </a:r>
            <a:endParaRPr lang="en-US" sz="38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FBD5094-492D-F365-F2A9-4B88C1F082FA}"/>
              </a:ext>
            </a:extLst>
          </p:cNvPr>
          <p:cNvSpPr/>
          <p:nvPr/>
        </p:nvSpPr>
        <p:spPr>
          <a:xfrm>
            <a:off x="187551" y="2119990"/>
            <a:ext cx="12954952" cy="376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6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 Mercado Yangue oferece uma solução abrangente e inovadora para os </a:t>
            </a:r>
            <a:r>
              <a:rPr lang="en-US" sz="24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desafios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4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enfrentados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pelos produtores agrícolas e pescadores.</a:t>
            </a:r>
            <a:endParaRPr lang="en-US" sz="2400" dirty="0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E7FA20C9-AB79-B247-9050-D82A5A9E2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51" y="3419189"/>
            <a:ext cx="1047274" cy="1410701"/>
          </a:xfrm>
          <a:prstGeom prst="rect">
            <a:avLst/>
          </a:prstGeom>
        </p:spPr>
      </p:pic>
      <p:sp>
        <p:nvSpPr>
          <p:cNvPr id="6" name="Text 3">
            <a:extLst>
              <a:ext uri="{FF2B5EF4-FFF2-40B4-BE49-F238E27FC236}">
                <a16:creationId xmlns:a16="http://schemas.microsoft.com/office/drawing/2014/main" id="{D82A975F-ABAB-FA55-0E37-7495AAB4453B}"/>
              </a:ext>
            </a:extLst>
          </p:cNvPr>
          <p:cNvSpPr/>
          <p:nvPr/>
        </p:nvSpPr>
        <p:spPr>
          <a:xfrm>
            <a:off x="1419610" y="3387576"/>
            <a:ext cx="2464118" cy="34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 err="1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Registo</a:t>
            </a: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e </a:t>
            </a:r>
            <a:r>
              <a:rPr lang="en-US" sz="2400" b="1" dirty="0" err="1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Publicação</a:t>
            </a:r>
            <a:endParaRPr lang="en-US" sz="2400" b="1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B94E5471-3D01-184F-3BA7-788573F4ABC7}"/>
              </a:ext>
            </a:extLst>
          </p:cNvPr>
          <p:cNvSpPr/>
          <p:nvPr/>
        </p:nvSpPr>
        <p:spPr>
          <a:xfrm>
            <a:off x="1419610" y="3702997"/>
            <a:ext cx="11698248" cy="376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Utilizadores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produtores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pescadores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agricultores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registam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-se e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publicam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produtos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 imagens e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localização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2000" dirty="0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018595EC-2517-84D9-C3BA-7F3B69960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51" y="5106911"/>
            <a:ext cx="1047274" cy="1410701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4652F6D7-BDB8-78AE-28CF-99C1F2AD2F3A}"/>
              </a:ext>
            </a:extLst>
          </p:cNvPr>
          <p:cNvSpPr/>
          <p:nvPr/>
        </p:nvSpPr>
        <p:spPr>
          <a:xfrm>
            <a:off x="1419610" y="5159449"/>
            <a:ext cx="2464118" cy="34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Entrega Flexível</a:t>
            </a:r>
            <a:endParaRPr lang="en-US" sz="2400" b="1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A0292F78-E41E-9031-4E21-5E954F927A4B}"/>
              </a:ext>
            </a:extLst>
          </p:cNvPr>
          <p:cNvSpPr/>
          <p:nvPr/>
        </p:nvSpPr>
        <p:spPr>
          <a:xfrm>
            <a:off x="1444255" y="5749968"/>
            <a:ext cx="11698248" cy="376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Opções de entrega própria ou assistida por entregadores locais.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3428629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6A04EA8-25B8-7758-80FA-DA50C5E036AE}"/>
              </a:ext>
            </a:extLst>
          </p:cNvPr>
          <p:cNvSpPr/>
          <p:nvPr/>
        </p:nvSpPr>
        <p:spPr>
          <a:xfrm>
            <a:off x="711188" y="613493"/>
            <a:ext cx="2464118" cy="34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 NOSSA SOLUÇÃO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E8072439-7F7B-AC68-E120-966E140C1E34}"/>
              </a:ext>
            </a:extLst>
          </p:cNvPr>
          <p:cNvSpPr/>
          <p:nvPr/>
        </p:nvSpPr>
        <p:spPr>
          <a:xfrm>
            <a:off x="187551" y="1189993"/>
            <a:ext cx="11848981" cy="691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Conectando Produtores e Consumidores em Angola</a:t>
            </a:r>
            <a:endParaRPr lang="en-US" sz="3850" dirty="0"/>
          </a:p>
        </p:txBody>
      </p:sp>
      <p:pic>
        <p:nvPicPr>
          <p:cNvPr id="11" name="Image 2" descr="preencoded.png">
            <a:extLst>
              <a:ext uri="{FF2B5EF4-FFF2-40B4-BE49-F238E27FC236}">
                <a16:creationId xmlns:a16="http://schemas.microsoft.com/office/drawing/2014/main" id="{F1836C45-CEBF-13F6-CE5E-3EF3ACA99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225" y="2163816"/>
            <a:ext cx="1047274" cy="1424196"/>
          </a:xfrm>
          <a:prstGeom prst="rect">
            <a:avLst/>
          </a:prstGeom>
        </p:spPr>
      </p:pic>
      <p:sp>
        <p:nvSpPr>
          <p:cNvPr id="12" name="Text 7">
            <a:extLst>
              <a:ext uri="{FF2B5EF4-FFF2-40B4-BE49-F238E27FC236}">
                <a16:creationId xmlns:a16="http://schemas.microsoft.com/office/drawing/2014/main" id="{5A58E944-CF29-D6E4-0783-0102E41E66FE}"/>
              </a:ext>
            </a:extLst>
          </p:cNvPr>
          <p:cNvSpPr/>
          <p:nvPr/>
        </p:nvSpPr>
        <p:spPr>
          <a:xfrm>
            <a:off x="1700929" y="2310118"/>
            <a:ext cx="3223974" cy="349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Software de facturação </a:t>
            </a:r>
            <a:r>
              <a:rPr lang="en-US" sz="2400" b="1" dirty="0" err="1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Simplificado</a:t>
            </a:r>
            <a:endParaRPr lang="en-US" sz="2400" b="1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FCADAC26-4E31-E4E8-2F42-DCADBABCF512}"/>
              </a:ext>
            </a:extLst>
          </p:cNvPr>
          <p:cNvSpPr/>
          <p:nvPr/>
        </p:nvSpPr>
        <p:spPr>
          <a:xfrm>
            <a:off x="1700929" y="2660345"/>
            <a:ext cx="11698248" cy="379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Sistema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oferece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serviços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de facturação em nome do produtor,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quando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este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manifesta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incapacidade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de emitir faturas.</a:t>
            </a:r>
            <a:endParaRPr lang="en-US" sz="2000" dirty="0"/>
          </a:p>
        </p:txBody>
      </p:sp>
      <p:pic>
        <p:nvPicPr>
          <p:cNvPr id="14" name="Image 3" descr="preencoded.png">
            <a:extLst>
              <a:ext uri="{FF2B5EF4-FFF2-40B4-BE49-F238E27FC236}">
                <a16:creationId xmlns:a16="http://schemas.microsoft.com/office/drawing/2014/main" id="{F21E2D73-CEA0-8771-DF50-EB8E92A1D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25" y="3870452"/>
            <a:ext cx="1047274" cy="1424196"/>
          </a:xfrm>
          <a:prstGeom prst="rect">
            <a:avLst/>
          </a:prstGeom>
        </p:spPr>
      </p:pic>
      <p:sp>
        <p:nvSpPr>
          <p:cNvPr id="15" name="Text 9">
            <a:extLst>
              <a:ext uri="{FF2B5EF4-FFF2-40B4-BE49-F238E27FC236}">
                <a16:creationId xmlns:a16="http://schemas.microsoft.com/office/drawing/2014/main" id="{D4BFC5BB-45C3-84D8-1112-AED7C2F1AE16}"/>
              </a:ext>
            </a:extLst>
          </p:cNvPr>
          <p:cNvSpPr/>
          <p:nvPr/>
        </p:nvSpPr>
        <p:spPr>
          <a:xfrm>
            <a:off x="1670997" y="4059151"/>
            <a:ext cx="2930009" cy="349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Rastreabilidade Completa</a:t>
            </a:r>
            <a:endParaRPr lang="en-US" sz="2400" b="1" dirty="0"/>
          </a:p>
        </p:txBody>
      </p:sp>
      <p:sp>
        <p:nvSpPr>
          <p:cNvPr id="16" name="Text 10">
            <a:extLst>
              <a:ext uri="{FF2B5EF4-FFF2-40B4-BE49-F238E27FC236}">
                <a16:creationId xmlns:a16="http://schemas.microsoft.com/office/drawing/2014/main" id="{775F9604-6082-EFBF-B75B-D20B1C2F86CF}"/>
              </a:ext>
            </a:extLst>
          </p:cNvPr>
          <p:cNvSpPr/>
          <p:nvPr/>
        </p:nvSpPr>
        <p:spPr>
          <a:xfrm>
            <a:off x="1670997" y="4491643"/>
            <a:ext cx="11698248" cy="379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Todo o processo com histórico detalhado e rastreabilidade garantida.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8596846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0">
            <a:extLst>
              <a:ext uri="{FF2B5EF4-FFF2-40B4-BE49-F238E27FC236}">
                <a16:creationId xmlns:a16="http://schemas.microsoft.com/office/drawing/2014/main" id="{C052A20E-CDF2-79A7-0B9D-3FA5CD093C87}"/>
              </a:ext>
            </a:extLst>
          </p:cNvPr>
          <p:cNvSpPr/>
          <p:nvPr/>
        </p:nvSpPr>
        <p:spPr>
          <a:xfrm>
            <a:off x="1098118" y="597197"/>
            <a:ext cx="2154912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VANTAGEM COMPETITIVA</a:t>
            </a:r>
            <a:endParaRPr lang="en-US" sz="2800" dirty="0"/>
          </a:p>
        </p:txBody>
      </p:sp>
      <p:sp>
        <p:nvSpPr>
          <p:cNvPr id="18" name="Text 1">
            <a:extLst>
              <a:ext uri="{FF2B5EF4-FFF2-40B4-BE49-F238E27FC236}">
                <a16:creationId xmlns:a16="http://schemas.microsoft.com/office/drawing/2014/main" id="{92F14DCA-7DCD-D3B4-E83C-47CE5A425BCF}"/>
              </a:ext>
            </a:extLst>
          </p:cNvPr>
          <p:cNvSpPr/>
          <p:nvPr/>
        </p:nvSpPr>
        <p:spPr>
          <a:xfrm>
            <a:off x="698880" y="1577401"/>
            <a:ext cx="6062424" cy="427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 Que Nos Torna Inovadores e Únicos</a:t>
            </a:r>
            <a:endParaRPr lang="en-US" sz="3850" dirty="0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AD9D1CAA-01A9-D480-2B71-D8B3481E9516}"/>
              </a:ext>
            </a:extLst>
          </p:cNvPr>
          <p:cNvSpPr/>
          <p:nvPr/>
        </p:nvSpPr>
        <p:spPr>
          <a:xfrm>
            <a:off x="707667" y="2223767"/>
            <a:ext cx="10776666" cy="464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Enquanto as alternativas existentes falham em atender às necessidades específicas do setor primário, o Mercado Yangue se destaca pela sua abordagem inovadora e focada.</a:t>
            </a:r>
            <a:endParaRPr lang="en-US" sz="2400" dirty="0"/>
          </a:p>
        </p:txBody>
      </p:sp>
      <p:sp>
        <p:nvSpPr>
          <p:cNvPr id="20" name="Text 3">
            <a:extLst>
              <a:ext uri="{FF2B5EF4-FFF2-40B4-BE49-F238E27FC236}">
                <a16:creationId xmlns:a16="http://schemas.microsoft.com/office/drawing/2014/main" id="{4EEAB38F-770A-207D-431A-937B597C43B3}"/>
              </a:ext>
            </a:extLst>
          </p:cNvPr>
          <p:cNvSpPr/>
          <p:nvPr/>
        </p:nvSpPr>
        <p:spPr>
          <a:xfrm>
            <a:off x="1098116" y="4315307"/>
            <a:ext cx="2285762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800" b="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Concorrentes / Alternativas:</a:t>
            </a:r>
            <a:endParaRPr lang="en-US" sz="2800" b="1" dirty="0"/>
          </a:p>
        </p:txBody>
      </p:sp>
      <p:sp>
        <p:nvSpPr>
          <p:cNvPr id="21" name="Text 4">
            <a:extLst>
              <a:ext uri="{FF2B5EF4-FFF2-40B4-BE49-F238E27FC236}">
                <a16:creationId xmlns:a16="http://schemas.microsoft.com/office/drawing/2014/main" id="{8ED583BB-493E-93D9-C88D-FFEBB7E9AA23}"/>
              </a:ext>
            </a:extLst>
          </p:cNvPr>
          <p:cNvSpPr/>
          <p:nvPr/>
        </p:nvSpPr>
        <p:spPr>
          <a:xfrm>
            <a:off x="1098117" y="4837039"/>
            <a:ext cx="6556891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2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OLX, Facebook Marketplace, WhatsApp: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Informalidade e falta de segurança.</a:t>
            </a:r>
            <a:endParaRPr lang="en-US" sz="2400" dirty="0"/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BE66869D-46CA-E43E-25E1-CA94E6577807}"/>
              </a:ext>
            </a:extLst>
          </p:cNvPr>
          <p:cNvSpPr/>
          <p:nvPr/>
        </p:nvSpPr>
        <p:spPr>
          <a:xfrm>
            <a:off x="1098118" y="5377464"/>
            <a:ext cx="6556891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2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Tupuca: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Foco em comida urbana, </a:t>
            </a:r>
            <a:r>
              <a:rPr lang="en-US" sz="24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sem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sector agrícola.</a:t>
            </a:r>
            <a:endParaRPr lang="en-US" sz="2400" dirty="0"/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B283FFF3-D9E6-F8C6-397A-EE9450EB78E2}"/>
              </a:ext>
            </a:extLst>
          </p:cNvPr>
          <p:cNvSpPr/>
          <p:nvPr/>
        </p:nvSpPr>
        <p:spPr>
          <a:xfrm>
            <a:off x="1098116" y="5962577"/>
            <a:ext cx="6556891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24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Angomarket: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Não focado </a:t>
            </a:r>
            <a:r>
              <a:rPr lang="en-US" sz="24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nos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24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sectores</a:t>
            </a: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primários.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502860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0" descr="preencoded.png">
            <a:extLst>
              <a:ext uri="{FF2B5EF4-FFF2-40B4-BE49-F238E27FC236}">
                <a16:creationId xmlns:a16="http://schemas.microsoft.com/office/drawing/2014/main" id="{35104C61-527D-FC51-2109-85C73D516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9" y="2587552"/>
            <a:ext cx="435769" cy="435769"/>
          </a:xfrm>
          <a:prstGeom prst="rect">
            <a:avLst/>
          </a:prstGeom>
        </p:spPr>
      </p:pic>
      <p:sp>
        <p:nvSpPr>
          <p:cNvPr id="25" name="Text 7">
            <a:extLst>
              <a:ext uri="{FF2B5EF4-FFF2-40B4-BE49-F238E27FC236}">
                <a16:creationId xmlns:a16="http://schemas.microsoft.com/office/drawing/2014/main" id="{77DF4848-EE8D-DD74-A599-A757AF1E0F02}"/>
              </a:ext>
            </a:extLst>
          </p:cNvPr>
          <p:cNvSpPr/>
          <p:nvPr/>
        </p:nvSpPr>
        <p:spPr>
          <a:xfrm>
            <a:off x="934208" y="2710067"/>
            <a:ext cx="1709261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Foco Especializado</a:t>
            </a:r>
            <a:endParaRPr lang="en-US" sz="2400" b="1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8701EE7A-92DD-681F-CA47-3065BAB4A6BA}"/>
              </a:ext>
            </a:extLst>
          </p:cNvPr>
          <p:cNvSpPr/>
          <p:nvPr/>
        </p:nvSpPr>
        <p:spPr>
          <a:xfrm>
            <a:off x="934208" y="3069040"/>
            <a:ext cx="5939552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100% agro, pesca e silvicultura.</a:t>
            </a:r>
            <a:endParaRPr lang="en-US" sz="2400" dirty="0"/>
          </a:p>
        </p:txBody>
      </p:sp>
      <p:pic>
        <p:nvPicPr>
          <p:cNvPr id="27" name="Image 1" descr="preencoded.png">
            <a:extLst>
              <a:ext uri="{FF2B5EF4-FFF2-40B4-BE49-F238E27FC236}">
                <a16:creationId xmlns:a16="http://schemas.microsoft.com/office/drawing/2014/main" id="{74E45912-F2F7-A8EE-EA31-CB6415E5F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69" y="3664591"/>
            <a:ext cx="435769" cy="435769"/>
          </a:xfrm>
          <a:prstGeom prst="rect">
            <a:avLst/>
          </a:prstGeom>
        </p:spPr>
      </p:pic>
      <p:sp>
        <p:nvSpPr>
          <p:cNvPr id="28" name="Text 9">
            <a:extLst>
              <a:ext uri="{FF2B5EF4-FFF2-40B4-BE49-F238E27FC236}">
                <a16:creationId xmlns:a16="http://schemas.microsoft.com/office/drawing/2014/main" id="{956BDE1B-9460-938E-28CB-FF3BBAB929AD}"/>
              </a:ext>
            </a:extLst>
          </p:cNvPr>
          <p:cNvSpPr/>
          <p:nvPr/>
        </p:nvSpPr>
        <p:spPr>
          <a:xfrm>
            <a:off x="934208" y="3787106"/>
            <a:ext cx="1762244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Logística Colaborativa</a:t>
            </a:r>
            <a:endParaRPr lang="en-US" sz="2400" b="1" dirty="0"/>
          </a:p>
        </p:txBody>
      </p:sp>
      <p:sp>
        <p:nvSpPr>
          <p:cNvPr id="29" name="Text 10">
            <a:extLst>
              <a:ext uri="{FF2B5EF4-FFF2-40B4-BE49-F238E27FC236}">
                <a16:creationId xmlns:a16="http://schemas.microsoft.com/office/drawing/2014/main" id="{13E7F7AD-C7DD-AA56-D60D-FDC0FF0F9B1F}"/>
              </a:ext>
            </a:extLst>
          </p:cNvPr>
          <p:cNvSpPr/>
          <p:nvPr/>
        </p:nvSpPr>
        <p:spPr>
          <a:xfrm>
            <a:off x="934208" y="4146080"/>
            <a:ext cx="5939552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Sistema geolocalizado de entregas.</a:t>
            </a:r>
            <a:endParaRPr lang="en-US" sz="2400" dirty="0"/>
          </a:p>
        </p:txBody>
      </p:sp>
      <p:pic>
        <p:nvPicPr>
          <p:cNvPr id="30" name="Image 2" descr="preencoded.png">
            <a:extLst>
              <a:ext uri="{FF2B5EF4-FFF2-40B4-BE49-F238E27FC236}">
                <a16:creationId xmlns:a16="http://schemas.microsoft.com/office/drawing/2014/main" id="{E244F878-AA36-B8A1-F480-DF53CC1F6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69" y="4741630"/>
            <a:ext cx="435769" cy="435769"/>
          </a:xfrm>
          <a:prstGeom prst="rect">
            <a:avLst/>
          </a:prstGeom>
        </p:spPr>
      </p:pic>
      <p:sp>
        <p:nvSpPr>
          <p:cNvPr id="31" name="Text 11">
            <a:extLst>
              <a:ext uri="{FF2B5EF4-FFF2-40B4-BE49-F238E27FC236}">
                <a16:creationId xmlns:a16="http://schemas.microsoft.com/office/drawing/2014/main" id="{8E4468A8-B3E6-0860-E0F8-B4CD68EC9CAD}"/>
              </a:ext>
            </a:extLst>
          </p:cNvPr>
          <p:cNvSpPr/>
          <p:nvPr/>
        </p:nvSpPr>
        <p:spPr>
          <a:xfrm>
            <a:off x="934208" y="4864146"/>
            <a:ext cx="1709261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Contrato Digital</a:t>
            </a:r>
            <a:endParaRPr lang="en-US" sz="2400" b="1" dirty="0"/>
          </a:p>
        </p:txBody>
      </p:sp>
      <p:sp>
        <p:nvSpPr>
          <p:cNvPr id="32" name="Text 12">
            <a:extLst>
              <a:ext uri="{FF2B5EF4-FFF2-40B4-BE49-F238E27FC236}">
                <a16:creationId xmlns:a16="http://schemas.microsoft.com/office/drawing/2014/main" id="{0624A4BD-E4AD-A784-13E4-E5DADFA08692}"/>
              </a:ext>
            </a:extLst>
          </p:cNvPr>
          <p:cNvSpPr/>
          <p:nvPr/>
        </p:nvSpPr>
        <p:spPr>
          <a:xfrm>
            <a:off x="934208" y="5223119"/>
            <a:ext cx="5939552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Obrigatório para vendedores, 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garante segurança.</a:t>
            </a:r>
            <a:endParaRPr lang="en-US" sz="2400" dirty="0"/>
          </a:p>
        </p:txBody>
      </p:sp>
      <p:pic>
        <p:nvPicPr>
          <p:cNvPr id="33" name="Image 3" descr="preencoded.png">
            <a:extLst>
              <a:ext uri="{FF2B5EF4-FFF2-40B4-BE49-F238E27FC236}">
                <a16:creationId xmlns:a16="http://schemas.microsoft.com/office/drawing/2014/main" id="{17BED857-8A2D-7FCA-EEF1-C4CA713E9F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6421" y="2739220"/>
            <a:ext cx="435769" cy="435769"/>
          </a:xfrm>
          <a:prstGeom prst="rect">
            <a:avLst/>
          </a:prstGeom>
        </p:spPr>
      </p:pic>
      <p:sp>
        <p:nvSpPr>
          <p:cNvPr id="34" name="Text 13">
            <a:extLst>
              <a:ext uri="{FF2B5EF4-FFF2-40B4-BE49-F238E27FC236}">
                <a16:creationId xmlns:a16="http://schemas.microsoft.com/office/drawing/2014/main" id="{275E786A-0B11-A501-6E8F-87A725E5F2BA}"/>
              </a:ext>
            </a:extLst>
          </p:cNvPr>
          <p:cNvSpPr/>
          <p:nvPr/>
        </p:nvSpPr>
        <p:spPr>
          <a:xfrm>
            <a:off x="6873760" y="2861735"/>
            <a:ext cx="1709261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Autofacturação</a:t>
            </a:r>
            <a:endParaRPr lang="en-US" sz="2400" b="1" dirty="0"/>
          </a:p>
        </p:txBody>
      </p:sp>
      <p:sp>
        <p:nvSpPr>
          <p:cNvPr id="35" name="Text 14">
            <a:extLst>
              <a:ext uri="{FF2B5EF4-FFF2-40B4-BE49-F238E27FC236}">
                <a16:creationId xmlns:a16="http://schemas.microsoft.com/office/drawing/2014/main" id="{334B7EB8-18E6-FF9E-0ECE-E585AD87E5B9}"/>
              </a:ext>
            </a:extLst>
          </p:cNvPr>
          <p:cNvSpPr/>
          <p:nvPr/>
        </p:nvSpPr>
        <p:spPr>
          <a:xfrm>
            <a:off x="6873760" y="3220709"/>
            <a:ext cx="5939552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Automatizada e totalmente legal.</a:t>
            </a:r>
            <a:endParaRPr lang="en-US" sz="2400" dirty="0"/>
          </a:p>
        </p:txBody>
      </p:sp>
      <p:pic>
        <p:nvPicPr>
          <p:cNvPr id="36" name="Image 4" descr="preencoded.png">
            <a:extLst>
              <a:ext uri="{FF2B5EF4-FFF2-40B4-BE49-F238E27FC236}">
                <a16:creationId xmlns:a16="http://schemas.microsoft.com/office/drawing/2014/main" id="{57A66DBD-FFA9-3925-90CC-BFD59859DB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6421" y="3816259"/>
            <a:ext cx="435769" cy="435769"/>
          </a:xfrm>
          <a:prstGeom prst="rect">
            <a:avLst/>
          </a:prstGeom>
        </p:spPr>
      </p:pic>
      <p:sp>
        <p:nvSpPr>
          <p:cNvPr id="37" name="Text 15">
            <a:extLst>
              <a:ext uri="{FF2B5EF4-FFF2-40B4-BE49-F238E27FC236}">
                <a16:creationId xmlns:a16="http://schemas.microsoft.com/office/drawing/2014/main" id="{FE591590-136A-EAC4-7861-28099CEEC298}"/>
              </a:ext>
            </a:extLst>
          </p:cNvPr>
          <p:cNvSpPr/>
          <p:nvPr/>
        </p:nvSpPr>
        <p:spPr>
          <a:xfrm>
            <a:off x="6873760" y="3938775"/>
            <a:ext cx="1709261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Interface Adaptada</a:t>
            </a:r>
            <a:endParaRPr lang="en-US" sz="2400" b="1" dirty="0"/>
          </a:p>
        </p:txBody>
      </p:sp>
      <p:sp>
        <p:nvSpPr>
          <p:cNvPr id="38" name="Text 16">
            <a:extLst>
              <a:ext uri="{FF2B5EF4-FFF2-40B4-BE49-F238E27FC236}">
                <a16:creationId xmlns:a16="http://schemas.microsoft.com/office/drawing/2014/main" id="{2AD00682-3887-02B9-5C43-A24BD3B0B4E8}"/>
              </a:ext>
            </a:extLst>
          </p:cNvPr>
          <p:cNvSpPr/>
          <p:nvPr/>
        </p:nvSpPr>
        <p:spPr>
          <a:xfrm>
            <a:off x="6873760" y="4297748"/>
            <a:ext cx="5939552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Para zonas rurais e baixa literacia.</a:t>
            </a:r>
            <a:endParaRPr lang="en-US" sz="2400" dirty="0"/>
          </a:p>
        </p:txBody>
      </p:sp>
      <p:pic>
        <p:nvPicPr>
          <p:cNvPr id="39" name="Image 5" descr="preencoded.png">
            <a:extLst>
              <a:ext uri="{FF2B5EF4-FFF2-40B4-BE49-F238E27FC236}">
                <a16:creationId xmlns:a16="http://schemas.microsoft.com/office/drawing/2014/main" id="{0A735FC5-23D0-82B1-FABD-DBAAEA45AE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6421" y="4893299"/>
            <a:ext cx="435769" cy="435769"/>
          </a:xfrm>
          <a:prstGeom prst="rect">
            <a:avLst/>
          </a:prstGeom>
        </p:spPr>
      </p:pic>
      <p:sp>
        <p:nvSpPr>
          <p:cNvPr id="40" name="Text 17">
            <a:extLst>
              <a:ext uri="{FF2B5EF4-FFF2-40B4-BE49-F238E27FC236}">
                <a16:creationId xmlns:a16="http://schemas.microsoft.com/office/drawing/2014/main" id="{B96C92AD-99AE-653F-9879-69D23C93DEA7}"/>
              </a:ext>
            </a:extLst>
          </p:cNvPr>
          <p:cNvSpPr/>
          <p:nvPr/>
        </p:nvSpPr>
        <p:spPr>
          <a:xfrm>
            <a:off x="6873760" y="5015814"/>
            <a:ext cx="1709261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Alinhamento Legal</a:t>
            </a:r>
            <a:endParaRPr lang="en-US" sz="2400" b="1" dirty="0"/>
          </a:p>
        </p:txBody>
      </p:sp>
      <p:sp>
        <p:nvSpPr>
          <p:cNvPr id="41" name="Text 18">
            <a:extLst>
              <a:ext uri="{FF2B5EF4-FFF2-40B4-BE49-F238E27FC236}">
                <a16:creationId xmlns:a16="http://schemas.microsoft.com/office/drawing/2014/main" id="{CC95324A-92A3-808F-C7DB-66E43424D69F}"/>
              </a:ext>
            </a:extLst>
          </p:cNvPr>
          <p:cNvSpPr/>
          <p:nvPr/>
        </p:nvSpPr>
        <p:spPr>
          <a:xfrm>
            <a:off x="6873760" y="5374787"/>
            <a:ext cx="5939552" cy="2324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 conformidade com as leis nacionais.</a:t>
            </a:r>
            <a:endParaRPr lang="en-US" sz="2400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30456F2D-18E7-0AFA-98A5-2C05EB442811}"/>
              </a:ext>
            </a:extLst>
          </p:cNvPr>
          <p:cNvSpPr/>
          <p:nvPr/>
        </p:nvSpPr>
        <p:spPr>
          <a:xfrm>
            <a:off x="1029004" y="524468"/>
            <a:ext cx="2154912" cy="213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VANTAGEM COMPETITIVA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ED31B93F-94D1-37FD-6922-513A743407F3}"/>
              </a:ext>
            </a:extLst>
          </p:cNvPr>
          <p:cNvSpPr/>
          <p:nvPr/>
        </p:nvSpPr>
        <p:spPr>
          <a:xfrm>
            <a:off x="629766" y="1504672"/>
            <a:ext cx="6062424" cy="427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 Que Nos Torna Inovadores e Únicos</a:t>
            </a:r>
            <a:endParaRPr lang="en-US" sz="3850" dirty="0"/>
          </a:p>
        </p:txBody>
      </p:sp>
    </p:spTree>
    <p:extLst>
      <p:ext uri="{BB962C8B-B14F-4D97-AF65-F5344CB8AC3E}">
        <p14:creationId xmlns:p14="http://schemas.microsoft.com/office/powerpoint/2010/main" val="252422461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D3869FB-E706-C669-41A1-421E01977F4B}"/>
              </a:ext>
            </a:extLst>
          </p:cNvPr>
          <p:cNvSpPr/>
          <p:nvPr/>
        </p:nvSpPr>
        <p:spPr>
          <a:xfrm>
            <a:off x="356461" y="333613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NOSSO IMPACTO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3ABF582E-A0D0-55EA-273A-7D02C02A374F}"/>
              </a:ext>
            </a:extLst>
          </p:cNvPr>
          <p:cNvSpPr/>
          <p:nvPr/>
        </p:nvSpPr>
        <p:spPr>
          <a:xfrm>
            <a:off x="356460" y="1033531"/>
            <a:ext cx="10322243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Transformando Vidas e a Economia Angolana</a:t>
            </a:r>
            <a:endParaRPr lang="en-US" sz="38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BB1AAB0B-35CA-70EB-951D-8703A33DBE55}"/>
              </a:ext>
            </a:extLst>
          </p:cNvPr>
          <p:cNvSpPr/>
          <p:nvPr/>
        </p:nvSpPr>
        <p:spPr>
          <a:xfrm>
            <a:off x="356460" y="1766173"/>
            <a:ext cx="12954952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 Mercado Yangue não é apenas uma plataforma de e-commerce; é um catalisador para o desenvolvimento socioeconómico em Angola, com um impacto positivo e duradouro.</a:t>
            </a:r>
            <a:endParaRPr lang="en-US" sz="20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133CB038-195D-9491-3A27-2AB4796FF7F9}"/>
              </a:ext>
            </a:extLst>
          </p:cNvPr>
          <p:cNvSpPr/>
          <p:nvPr/>
        </p:nvSpPr>
        <p:spPr>
          <a:xfrm>
            <a:off x="356461" y="2903580"/>
            <a:ext cx="3042285" cy="691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+</a:t>
            </a:r>
            <a:endParaRPr lang="en-US" sz="54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F5F6C208-2232-DCD0-984C-8C36BE5E3E42}"/>
              </a:ext>
            </a:extLst>
          </p:cNvPr>
          <p:cNvSpPr/>
          <p:nvPr/>
        </p:nvSpPr>
        <p:spPr>
          <a:xfrm>
            <a:off x="388695" y="3519318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Rendimento Rural</a:t>
            </a:r>
            <a:endParaRPr lang="en-US" sz="2400" b="1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DAA9976E-EC4F-D1F6-3A41-A6297CF05E3D}"/>
              </a:ext>
            </a:extLst>
          </p:cNvPr>
          <p:cNvSpPr/>
          <p:nvPr/>
        </p:nvSpPr>
        <p:spPr>
          <a:xfrm>
            <a:off x="356460" y="3931188"/>
            <a:ext cx="3042285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Aumento significativo da receita dos produtores.</a:t>
            </a:r>
            <a:endParaRPr lang="en-US" sz="200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1682614D-FE38-7FCE-FD63-244A7B62BE8E}"/>
              </a:ext>
            </a:extLst>
          </p:cNvPr>
          <p:cNvSpPr/>
          <p:nvPr/>
        </p:nvSpPr>
        <p:spPr>
          <a:xfrm>
            <a:off x="4226545" y="2918767"/>
            <a:ext cx="3042404" cy="691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+</a:t>
            </a:r>
            <a:endParaRPr lang="en-US" sz="540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CE3F774D-FAB4-914C-688C-E4C13E570030}"/>
              </a:ext>
            </a:extLst>
          </p:cNvPr>
          <p:cNvSpPr/>
          <p:nvPr/>
        </p:nvSpPr>
        <p:spPr>
          <a:xfrm>
            <a:off x="4677885" y="3519318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Inclusão Fiscal</a:t>
            </a:r>
            <a:endParaRPr lang="en-US" sz="2400" b="1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83DC281C-27FB-52E5-A2AD-BE437F617B99}"/>
              </a:ext>
            </a:extLst>
          </p:cNvPr>
          <p:cNvSpPr/>
          <p:nvPr/>
        </p:nvSpPr>
        <p:spPr>
          <a:xfrm>
            <a:off x="4212192" y="3895218"/>
            <a:ext cx="3414901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Formalização simplificada e sem burocracia.</a:t>
            </a:r>
            <a:endParaRPr lang="en-US" sz="2000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BD94410D-12F7-203B-9635-691988AFFCDB}"/>
              </a:ext>
            </a:extLst>
          </p:cNvPr>
          <p:cNvSpPr/>
          <p:nvPr/>
        </p:nvSpPr>
        <p:spPr>
          <a:xfrm>
            <a:off x="8356436" y="2828160"/>
            <a:ext cx="3042404" cy="691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-</a:t>
            </a:r>
            <a:endParaRPr lang="en-US" sz="54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6B06BF55-7D87-9355-92EF-AC82B62B154F}"/>
              </a:ext>
            </a:extLst>
          </p:cNvPr>
          <p:cNvSpPr/>
          <p:nvPr/>
        </p:nvSpPr>
        <p:spPr>
          <a:xfrm>
            <a:off x="8934722" y="3546747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Perdas Agrícolas</a:t>
            </a:r>
            <a:endParaRPr lang="en-US" sz="2400" b="1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E9A2919E-A674-358C-BA03-E736F196CCF0}"/>
              </a:ext>
            </a:extLst>
          </p:cNvPr>
          <p:cNvSpPr/>
          <p:nvPr/>
        </p:nvSpPr>
        <p:spPr>
          <a:xfrm>
            <a:off x="8003989" y="3937996"/>
            <a:ext cx="3831551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Redução do desperdício de produtos.</a:t>
            </a:r>
            <a:endParaRPr lang="en-US" sz="200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207359B0-42C5-E4BD-899B-F33B67D364CC}"/>
              </a:ext>
            </a:extLst>
          </p:cNvPr>
          <p:cNvSpPr/>
          <p:nvPr/>
        </p:nvSpPr>
        <p:spPr>
          <a:xfrm>
            <a:off x="4337938" y="4783381"/>
            <a:ext cx="3042404" cy="691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+</a:t>
            </a:r>
            <a:endParaRPr lang="en-US" sz="5400" dirty="0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8BEB8E47-8E00-5D1F-915C-41AC45C4F22E}"/>
              </a:ext>
            </a:extLst>
          </p:cNvPr>
          <p:cNvSpPr/>
          <p:nvPr/>
        </p:nvSpPr>
        <p:spPr>
          <a:xfrm>
            <a:off x="4627081" y="5366554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Empregos Jovens</a:t>
            </a:r>
            <a:endParaRPr lang="en-US" sz="2400" b="1" dirty="0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C5BFDCA0-2E43-F3D8-9480-F67FA5D29A23}"/>
              </a:ext>
            </a:extLst>
          </p:cNvPr>
          <p:cNvSpPr/>
          <p:nvPr/>
        </p:nvSpPr>
        <p:spPr>
          <a:xfrm>
            <a:off x="3240415" y="5739102"/>
            <a:ext cx="5339058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Geração de oportunidades em logística e serviços.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7411611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2E83B6C-ECFB-D55B-ACA6-BFEE219A220D}"/>
              </a:ext>
            </a:extLst>
          </p:cNvPr>
          <p:cNvSpPr/>
          <p:nvPr/>
        </p:nvSpPr>
        <p:spPr>
          <a:xfrm>
            <a:off x="680593" y="382105"/>
            <a:ext cx="2568535" cy="2561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PLANO DE CRESCIMENTO</a:t>
            </a:r>
            <a:endParaRPr lang="en-US" sz="28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156AA77B-DC81-AB30-FB83-A5C839A82C22}"/>
              </a:ext>
            </a:extLst>
          </p:cNvPr>
          <p:cNvSpPr/>
          <p:nvPr/>
        </p:nvSpPr>
        <p:spPr>
          <a:xfrm>
            <a:off x="247456" y="1564783"/>
            <a:ext cx="9377807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Expansão e </a:t>
            </a:r>
            <a:r>
              <a:rPr lang="en-US" sz="3850" dirty="0" err="1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Escalabilidade</a:t>
            </a: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</a:p>
          <a:p>
            <a:pPr marL="0" indent="0" algn="l">
              <a:buNone/>
            </a:pPr>
            <a:r>
              <a:rPr lang="en-US" sz="38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 Mercado Yangue</a:t>
            </a:r>
            <a:endParaRPr lang="en-US" sz="38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127A664-5017-E500-8E20-0A0195302340}"/>
              </a:ext>
            </a:extLst>
          </p:cNvPr>
          <p:cNvSpPr/>
          <p:nvPr/>
        </p:nvSpPr>
        <p:spPr>
          <a:xfrm>
            <a:off x="247456" y="2991569"/>
            <a:ext cx="7436712" cy="557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 nosso plano de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crescimento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é multifacetado, com foco na expansão geográfica, tecnológica e na construção de parcerias estratégicas.</a:t>
            </a:r>
            <a:endParaRPr lang="en-US" sz="20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B0E3EFC4-8953-2DE9-360B-2BA43B8C728A}"/>
              </a:ext>
            </a:extLst>
          </p:cNvPr>
          <p:cNvSpPr/>
          <p:nvPr/>
        </p:nvSpPr>
        <p:spPr>
          <a:xfrm>
            <a:off x="231117" y="4465025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Lançamento da app com suporte online/offline.</a:t>
            </a:r>
            <a:endParaRPr lang="en-US" sz="20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A42F58DD-4959-C7D4-2751-CEE35EAC0F6D}"/>
              </a:ext>
            </a:extLst>
          </p:cNvPr>
          <p:cNvSpPr/>
          <p:nvPr/>
        </p:nvSpPr>
        <p:spPr>
          <a:xfrm>
            <a:off x="231117" y="5105273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Expansão para zonas de produção </a:t>
            </a:r>
            <a:r>
              <a:rPr lang="en-US" sz="200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agrícola</a:t>
            </a: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informal (Huambo, Bié).</a:t>
            </a:r>
            <a:endParaRPr lang="en-US" sz="20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10C93C47-621A-904D-0CDB-BAE5A7E40B55}"/>
              </a:ext>
            </a:extLst>
          </p:cNvPr>
          <p:cNvSpPr/>
          <p:nvPr/>
        </p:nvSpPr>
        <p:spPr>
          <a:xfrm>
            <a:off x="247456" y="6135744"/>
            <a:ext cx="6406158" cy="27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20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Formação e apoio a entregadores locais.</a:t>
            </a:r>
            <a:endParaRPr lang="en-US" sz="2000" dirty="0"/>
          </a:p>
        </p:txBody>
      </p:sp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ED41F5A3-24C9-A44A-ACFB-07243F839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968" y="0"/>
            <a:ext cx="4203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84780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928</Words>
  <Application>Microsoft Office PowerPoint</Application>
  <PresentationFormat>Widescreen</PresentationFormat>
  <Paragraphs>137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Lora</vt:lpstr>
      <vt:lpstr>Source Sans Pro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Venâncio Martins</dc:creator>
  <cp:lastModifiedBy>Venâncio Martins</cp:lastModifiedBy>
  <cp:revision>14</cp:revision>
  <dcterms:created xsi:type="dcterms:W3CDTF">2025-07-26T20:05:16Z</dcterms:created>
  <dcterms:modified xsi:type="dcterms:W3CDTF">2025-08-30T16:32:01Z</dcterms:modified>
</cp:coreProperties>
</file>

<file path=docProps/thumbnail.jpeg>
</file>